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338" r:id="rId2"/>
    <p:sldId id="349" r:id="rId3"/>
    <p:sldId id="368" r:id="rId4"/>
    <p:sldId id="369" r:id="rId5"/>
    <p:sldId id="354" r:id="rId6"/>
    <p:sldId id="356" r:id="rId7"/>
    <p:sldId id="357" r:id="rId8"/>
    <p:sldId id="358" r:id="rId9"/>
    <p:sldId id="359" r:id="rId10"/>
    <p:sldId id="361" r:id="rId11"/>
    <p:sldId id="363" r:id="rId12"/>
    <p:sldId id="370" r:id="rId13"/>
    <p:sldId id="364" r:id="rId14"/>
    <p:sldId id="365" r:id="rId15"/>
    <p:sldId id="366" r:id="rId16"/>
    <p:sldId id="351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8F34CE2-64D8-4CA3-85EC-863F27914EA1}">
          <p14:sldIdLst>
            <p14:sldId id="338"/>
            <p14:sldId id="349"/>
            <p14:sldId id="368"/>
            <p14:sldId id="369"/>
            <p14:sldId id="354"/>
            <p14:sldId id="356"/>
            <p14:sldId id="357"/>
            <p14:sldId id="358"/>
            <p14:sldId id="359"/>
            <p14:sldId id="361"/>
          </p14:sldIdLst>
        </p14:section>
        <p14:section name="Раздел без заголовка" id="{37227DAC-4293-4CC4-A1F1-E2C5B88778CF}">
          <p14:sldIdLst>
            <p14:sldId id="363"/>
            <p14:sldId id="370"/>
            <p14:sldId id="364"/>
            <p14:sldId id="365"/>
            <p14:sldId id="366"/>
            <p14:sldId id="351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4065" userDrawn="1">
          <p15:clr>
            <a:srgbClr val="A4A3A4"/>
          </p15:clr>
        </p15:guide>
        <p15:guide id="2" pos="3817" userDrawn="1">
          <p15:clr>
            <a:srgbClr val="A4A3A4"/>
          </p15:clr>
        </p15:guide>
        <p15:guide id="3" pos="506" userDrawn="1">
          <p15:clr>
            <a:srgbClr val="A4A3A4"/>
          </p15:clr>
        </p15:guide>
        <p15:guide id="5" pos="7151" userDrawn="1">
          <p15:clr>
            <a:srgbClr val="A4A3A4"/>
          </p15:clr>
        </p15:guide>
        <p15:guide id="6" orient="horz" pos="255" userDrawn="1">
          <p15:clr>
            <a:srgbClr val="A4A3A4"/>
          </p15:clr>
        </p15:guide>
        <p15:guide id="7" orient="horz" pos="2160" userDrawn="1">
          <p15:clr>
            <a:srgbClr val="A4A3A4"/>
          </p15:clr>
        </p15:guide>
        <p15:guide id="9" pos="3840" userDrawn="1">
          <p15:clr>
            <a:srgbClr val="A4A3A4"/>
          </p15:clr>
        </p15:guide>
        <p15:guide id="10" pos="250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959"/>
    <a:srgbClr val="EAEAEA"/>
    <a:srgbClr val="F8F6F9"/>
    <a:srgbClr val="878688"/>
    <a:srgbClr val="6F6E6F"/>
    <a:srgbClr val="616061"/>
    <a:srgbClr val="F7942B"/>
    <a:srgbClr val="F5702D"/>
    <a:srgbClr val="525151"/>
    <a:srgbClr val="A155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912C8C85-51F0-491E-9774-3900AFEF0FD7}" styleName="Светлый стиль 2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0272"/>
    <p:restoredTop sz="64327" autoAdjust="0"/>
  </p:normalViewPr>
  <p:slideViewPr>
    <p:cSldViewPr snapToGrid="0" snapToObjects="1">
      <p:cViewPr varScale="1">
        <p:scale>
          <a:sx n="74" d="100"/>
          <a:sy n="74" d="100"/>
        </p:scale>
        <p:origin x="-1746" y="-90"/>
      </p:cViewPr>
      <p:guideLst>
        <p:guide orient="horz" pos="4065"/>
        <p:guide orient="horz" pos="255"/>
        <p:guide orient="horz" pos="2160"/>
        <p:guide pos="3817"/>
        <p:guide pos="506"/>
        <p:guide pos="7151"/>
        <p:guide pos="3840"/>
        <p:guide pos="250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38507D-A7EF-2B4E-83A2-F1615A3196EF}" type="datetimeFigureOut">
              <a:rPr lang="ru-RU" smtClean="0"/>
              <a:t>09.11.2016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67F665-F7C5-3B4C-A9BA-FB290DCE3F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67865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minpromtorg.gov.ru/press-centre/news/#!denis_manturov_v_rossii_budet_sozdana_edinaya_sistema_markirovki_promyshlennoy_produkcii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alog.ru/rn77/related_activities/registries/reestrkkt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alog.ru/rn77/related_activities/registries/reestr_fiscal/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alog.ru/rn77/related_activities/registries/fiscaloperators/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 2014-2015 </a:t>
            </a:r>
            <a:r>
              <a:rPr lang="ru-RU" dirty="0" err="1" smtClean="0"/>
              <a:t>гг</a:t>
            </a:r>
            <a:r>
              <a:rPr lang="ru-RU" dirty="0" smtClean="0"/>
              <a:t> был запущен эксперимент, когда каждый расчет  передается на сайт ФНС. Были</a:t>
            </a:r>
            <a:r>
              <a:rPr lang="ru-RU" baseline="0" dirty="0" smtClean="0"/>
              <a:t> задействованы 4 региона. По результатам тестового периода был подготовлен доклад. Были учтены нюансы, проблемы и перспективы и принято решение о модернизации ККТ (были проблемы с требованиями безопасности, искажение фискальных данных </a:t>
            </a:r>
            <a:r>
              <a:rPr lang="ru-RU" baseline="0" dirty="0" err="1" smtClean="0"/>
              <a:t>итд</a:t>
            </a:r>
            <a:r>
              <a:rPr lang="ru-RU" baseline="0" dirty="0" smtClean="0"/>
              <a:t>)</a:t>
            </a:r>
          </a:p>
          <a:p>
            <a:endParaRPr lang="ru-RU" baseline="0" dirty="0" smtClean="0"/>
          </a:p>
          <a:p>
            <a:r>
              <a:rPr lang="ru-RU" baseline="0" dirty="0" smtClean="0"/>
              <a:t>В общем, в результате был выработан примерный механизм работы всей этой системы, т.е. Кто должен применять, Когда, Как</a:t>
            </a:r>
          </a:p>
          <a:p>
            <a:r>
              <a:rPr lang="ru-RU" baseline="0" dirty="0" smtClean="0"/>
              <a:t>Сформированы требования к ККТ</a:t>
            </a:r>
          </a:p>
          <a:p>
            <a:r>
              <a:rPr lang="ru-RU" baseline="0" dirty="0" smtClean="0"/>
              <a:t>Учет ККТ в налоговых органах (забегая вперед, хочу вас порадовать, что теперь не надо будет бегать с этими кассами в ФНС) </a:t>
            </a:r>
          </a:p>
          <a:p>
            <a:r>
              <a:rPr lang="ru-RU" baseline="0" dirty="0" smtClean="0"/>
              <a:t>Утверждены реквизиты, которые должны отображаться на чеке </a:t>
            </a:r>
          </a:p>
          <a:p>
            <a:r>
              <a:rPr lang="ru-RU" baseline="0" dirty="0" smtClean="0"/>
              <a:t>Полномочия ФНС по контролю и надзору, административная ответственность </a:t>
            </a:r>
          </a:p>
          <a:p>
            <a:r>
              <a:rPr lang="ru-RU" baseline="0" dirty="0" smtClean="0"/>
              <a:t>И, конечно же, чтобы это было не утром в понедельник был разработан план переходного периода </a:t>
            </a:r>
            <a:endParaRPr lang="en-US" baseline="0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67F665-F7C5-3B4C-A9BA-FB290DCE3FED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49765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61938" indent="-261938">
              <a:lnSpc>
                <a:spcPct val="80000"/>
              </a:lnSpc>
              <a:spcBef>
                <a:spcPct val="35000"/>
              </a:spcBef>
              <a:spcAft>
                <a:spcPct val="0"/>
              </a:spcAft>
            </a:pPr>
            <a:r>
              <a:rPr lang="ru-RU" altLang="ru-RU" sz="1800" dirty="0" smtClean="0"/>
              <a:t>Внедрение государственных информационных систем требует от налогоплательщика повышения качества ведения учета – </a:t>
            </a:r>
            <a:r>
              <a:rPr lang="ru-RU" altLang="ru-RU" sz="1800" b="1" dirty="0" smtClean="0">
                <a:solidFill>
                  <a:srgbClr val="000099"/>
                </a:solidFill>
              </a:rPr>
              <a:t>для минимизации затрат на выполнение новых требований и повышения эффективности торгового бизнеса</a:t>
            </a:r>
          </a:p>
          <a:p>
            <a:pPr marL="261938" indent="-261938">
              <a:lnSpc>
                <a:spcPct val="80000"/>
              </a:lnSpc>
              <a:spcBef>
                <a:spcPct val="35000"/>
              </a:spcBef>
              <a:spcAft>
                <a:spcPct val="0"/>
              </a:spcAft>
            </a:pPr>
            <a:r>
              <a:rPr lang="ru-RU" altLang="ru-RU" sz="1900" dirty="0" smtClean="0"/>
              <a:t>В розничной торговле необходимо переходить от учета текущих продаж </a:t>
            </a:r>
            <a:br>
              <a:rPr lang="ru-RU" altLang="ru-RU" sz="1900" dirty="0" smtClean="0"/>
            </a:br>
            <a:r>
              <a:rPr lang="ru-RU" altLang="ru-RU" sz="1900" dirty="0" smtClean="0"/>
              <a:t>к полноценному товарному учету, который включает: </a:t>
            </a:r>
          </a:p>
          <a:p>
            <a:pPr marL="622300" lvl="1">
              <a:lnSpc>
                <a:spcPct val="80000"/>
              </a:lnSpc>
              <a:spcBef>
                <a:spcPct val="35000"/>
              </a:spcBef>
              <a:spcAft>
                <a:spcPct val="0"/>
              </a:spcAft>
            </a:pPr>
            <a:r>
              <a:rPr lang="ru-RU" altLang="ru-RU" sz="1600" dirty="0" smtClean="0"/>
              <a:t>Ведение справочника товаров -- с указанием цен, налоговых ставок </a:t>
            </a:r>
          </a:p>
          <a:p>
            <a:pPr marL="622300" lvl="1">
              <a:lnSpc>
                <a:spcPct val="80000"/>
              </a:lnSpc>
              <a:spcBef>
                <a:spcPct val="35000"/>
              </a:spcBef>
              <a:spcAft>
                <a:spcPct val="0"/>
              </a:spcAft>
            </a:pPr>
            <a:r>
              <a:rPr lang="ru-RU" altLang="ru-RU" sz="1600" dirty="0" smtClean="0"/>
              <a:t>Учет остатков денежных средств и товаров</a:t>
            </a:r>
          </a:p>
          <a:p>
            <a:pPr marL="261938" indent="-261938">
              <a:lnSpc>
                <a:spcPct val="80000"/>
              </a:lnSpc>
              <a:spcBef>
                <a:spcPct val="35000"/>
              </a:spcBef>
              <a:spcAft>
                <a:spcPct val="0"/>
              </a:spcAft>
            </a:pPr>
            <a:r>
              <a:rPr lang="ru-RU" altLang="ru-RU" sz="1900" dirty="0" smtClean="0"/>
              <a:t>Хорошая </a:t>
            </a:r>
            <a:r>
              <a:rPr lang="ru-RU" altLang="ru-RU" sz="1900" dirty="0" err="1" smtClean="0"/>
              <a:t>товароучетная</a:t>
            </a:r>
            <a:r>
              <a:rPr lang="ru-RU" altLang="ru-RU" sz="1900" dirty="0" smtClean="0"/>
              <a:t> система не только способствует выполнению законодательных требований – текущих и будущих – но и </a:t>
            </a:r>
            <a:r>
              <a:rPr lang="ru-RU" altLang="ru-RU" sz="1900" b="1" dirty="0" smtClean="0">
                <a:solidFill>
                  <a:srgbClr val="000099"/>
                </a:solidFill>
              </a:rPr>
              <a:t>способна реально помочь руководителю в организации работы торговой точки </a:t>
            </a:r>
            <a:r>
              <a:rPr lang="ru-RU" altLang="ru-RU" sz="1900" dirty="0" smtClean="0"/>
              <a:t>(например, с планированием закупок)</a:t>
            </a:r>
            <a:r>
              <a:rPr lang="ru-RU" altLang="ru-RU" sz="1700" dirty="0" smtClean="0"/>
              <a:t>  </a:t>
            </a:r>
          </a:p>
          <a:p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67F665-F7C5-3B4C-A9BA-FB290DCE3FED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38119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67F665-F7C5-3B4C-A9BA-FB290DCE3FED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03296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spcBef>
                <a:spcPct val="40000"/>
              </a:spcBef>
              <a:spcAft>
                <a:spcPct val="0"/>
              </a:spcAft>
            </a:pPr>
            <a:r>
              <a:rPr lang="ru-RU" altLang="ru-RU" sz="1200" dirty="0" smtClean="0"/>
              <a:t>КАК РАБОТАЕТ ДАННАЯ </a:t>
            </a:r>
            <a:r>
              <a:rPr lang="ru-RU" altLang="ru-RU" sz="1200" baseline="0" dirty="0" smtClean="0"/>
              <a:t> СИСТЕМА УЧЕТА </a:t>
            </a:r>
            <a:endParaRPr lang="ru-RU" altLang="ru-RU" sz="1200" dirty="0" smtClean="0"/>
          </a:p>
          <a:p>
            <a:pPr>
              <a:lnSpc>
                <a:spcPct val="80000"/>
              </a:lnSpc>
              <a:spcBef>
                <a:spcPct val="40000"/>
              </a:spcBef>
              <a:spcAft>
                <a:spcPct val="0"/>
              </a:spcAft>
            </a:pPr>
            <a:endParaRPr lang="ru-RU" altLang="ru-RU" sz="1200" dirty="0" smtClean="0"/>
          </a:p>
          <a:p>
            <a:pPr>
              <a:lnSpc>
                <a:spcPct val="80000"/>
              </a:lnSpc>
              <a:spcBef>
                <a:spcPct val="40000"/>
              </a:spcBef>
              <a:spcAft>
                <a:spcPct val="0"/>
              </a:spcAft>
            </a:pPr>
            <a:r>
              <a:rPr lang="ru-RU" altLang="ru-RU" sz="1200" dirty="0" smtClean="0"/>
              <a:t>Все кассы подключены через интернет к онлайн-программе </a:t>
            </a:r>
            <a:br>
              <a:rPr lang="ru-RU" altLang="ru-RU" sz="1200" dirty="0" smtClean="0"/>
            </a:br>
            <a:r>
              <a:rPr lang="ru-RU" altLang="ru-RU" sz="1200" dirty="0" smtClean="0"/>
              <a:t>«1С:Управление небольшой фирмой»</a:t>
            </a:r>
          </a:p>
          <a:p>
            <a:pPr>
              <a:lnSpc>
                <a:spcPct val="80000"/>
              </a:lnSpc>
              <a:spcBef>
                <a:spcPct val="40000"/>
              </a:spcBef>
              <a:spcAft>
                <a:spcPct val="0"/>
              </a:spcAft>
            </a:pPr>
            <a:r>
              <a:rPr lang="ru-RU" altLang="ru-RU" sz="1200" dirty="0" smtClean="0"/>
              <a:t>Доступ к программе 1С:УНФ возможен с любого устройства, из любой точки – с ноутбука, планшета и пр.</a:t>
            </a:r>
          </a:p>
          <a:p>
            <a:pPr>
              <a:lnSpc>
                <a:spcPct val="80000"/>
              </a:lnSpc>
              <a:spcBef>
                <a:spcPct val="40000"/>
              </a:spcBef>
              <a:spcAft>
                <a:spcPct val="0"/>
              </a:spcAft>
            </a:pPr>
            <a:r>
              <a:rPr lang="ru-RU" altLang="ru-RU" sz="1200" dirty="0" smtClean="0"/>
              <a:t>1С:УНФ обеспечивает централизованное обновление информации в кассах и полный товарный учет, а также предоставляет владельцу всю нужную информацию</a:t>
            </a:r>
          </a:p>
          <a:p>
            <a:pPr>
              <a:lnSpc>
                <a:spcPct val="80000"/>
              </a:lnSpc>
              <a:spcBef>
                <a:spcPct val="40000"/>
              </a:spcBef>
              <a:spcAft>
                <a:spcPct val="0"/>
              </a:spcAft>
            </a:pPr>
            <a:r>
              <a:rPr lang="ru-RU" altLang="ru-RU" sz="1200" dirty="0" smtClean="0"/>
              <a:t>Возможен обмен с «1С:Бухгалтерией 8»</a:t>
            </a:r>
          </a:p>
          <a:p>
            <a:pPr>
              <a:lnSpc>
                <a:spcPct val="80000"/>
              </a:lnSpc>
              <a:spcBef>
                <a:spcPct val="40000"/>
              </a:spcBef>
              <a:spcAft>
                <a:spcPct val="0"/>
              </a:spcAft>
            </a:pPr>
            <a:r>
              <a:rPr lang="ru-RU" altLang="ru-RU" sz="1200" dirty="0" smtClean="0"/>
              <a:t>Стоимость 1С:УНФ – от 1000 руб. </a:t>
            </a:r>
            <a:br>
              <a:rPr lang="ru-RU" altLang="ru-RU" sz="1200" dirty="0" smtClean="0"/>
            </a:br>
            <a:r>
              <a:rPr lang="ru-RU" altLang="ru-RU" sz="1200" dirty="0" smtClean="0"/>
              <a:t>в месяц для 2 пользователей</a:t>
            </a:r>
          </a:p>
          <a:p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67F665-F7C5-3B4C-A9BA-FB290DCE3FED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03296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80000"/>
              </a:lnSpc>
              <a:spcBef>
                <a:spcPct val="4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ru-RU" altLang="ru-RU" sz="1800" dirty="0" smtClean="0"/>
              <a:t>Необходимо автоматизировать склад и торговую точку небольшой компании, которая ранее не вела розничную торговлю. </a:t>
            </a:r>
          </a:p>
          <a:p>
            <a:pPr>
              <a:lnSpc>
                <a:spcPct val="80000"/>
              </a:lnSpc>
              <a:spcBef>
                <a:spcPct val="4000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ru-RU" altLang="ru-RU" sz="1800" b="1" dirty="0" smtClean="0">
                <a:solidFill>
                  <a:srgbClr val="000099"/>
                </a:solidFill>
              </a:rPr>
              <a:t>Рекомендуется:</a:t>
            </a:r>
          </a:p>
          <a:p>
            <a:pPr>
              <a:lnSpc>
                <a:spcPct val="80000"/>
              </a:lnSpc>
              <a:spcBef>
                <a:spcPct val="40000"/>
              </a:spcBef>
              <a:spcAft>
                <a:spcPct val="0"/>
              </a:spcAft>
            </a:pPr>
            <a:r>
              <a:rPr lang="ru-RU" altLang="ru-RU" sz="1800" dirty="0" smtClean="0"/>
              <a:t>Онлайн-ККТ</a:t>
            </a:r>
          </a:p>
          <a:p>
            <a:pPr>
              <a:lnSpc>
                <a:spcPct val="80000"/>
              </a:lnSpc>
              <a:spcBef>
                <a:spcPct val="40000"/>
              </a:spcBef>
              <a:spcAft>
                <a:spcPct val="0"/>
              </a:spcAft>
            </a:pPr>
            <a:r>
              <a:rPr lang="ru-RU" altLang="ru-RU" sz="1800" dirty="0" smtClean="0"/>
              <a:t>«1С:Розница» - удобная и понятная кассовая и </a:t>
            </a:r>
            <a:r>
              <a:rPr lang="ru-RU" altLang="ru-RU" sz="1800" dirty="0" err="1" smtClean="0"/>
              <a:t>товароучетная</a:t>
            </a:r>
            <a:r>
              <a:rPr lang="ru-RU" altLang="ru-RU" sz="1800" dirty="0" smtClean="0"/>
              <a:t> система с возможностью подключения ККТ </a:t>
            </a:r>
          </a:p>
          <a:p>
            <a:pPr>
              <a:lnSpc>
                <a:spcPct val="80000"/>
              </a:lnSpc>
              <a:spcBef>
                <a:spcPct val="40000"/>
              </a:spcBef>
              <a:spcAft>
                <a:spcPct val="0"/>
              </a:spcAft>
            </a:pPr>
            <a:r>
              <a:rPr lang="ru-RU" altLang="ru-RU" sz="1800" dirty="0" smtClean="0"/>
              <a:t>Полный товарный учет </a:t>
            </a:r>
          </a:p>
          <a:p>
            <a:pPr>
              <a:lnSpc>
                <a:spcPct val="80000"/>
              </a:lnSpc>
              <a:spcBef>
                <a:spcPct val="40000"/>
              </a:spcBef>
              <a:spcAft>
                <a:spcPct val="0"/>
              </a:spcAft>
            </a:pPr>
            <a:r>
              <a:rPr lang="ru-RU" altLang="ru-RU" sz="1800" dirty="0" smtClean="0"/>
              <a:t>Аналитика для управления бизнесом </a:t>
            </a:r>
          </a:p>
          <a:p>
            <a:pPr>
              <a:lnSpc>
                <a:spcPct val="80000"/>
              </a:lnSpc>
              <a:spcBef>
                <a:spcPct val="40000"/>
              </a:spcBef>
              <a:spcAft>
                <a:spcPct val="0"/>
              </a:spcAft>
            </a:pPr>
            <a:r>
              <a:rPr lang="ru-RU" altLang="ru-RU" sz="1800" dirty="0" smtClean="0"/>
              <a:t>Стоимость – от 3 300 руб.</a:t>
            </a:r>
            <a:br>
              <a:rPr lang="ru-RU" altLang="ru-RU" sz="1800" dirty="0" smtClean="0"/>
            </a:br>
            <a:r>
              <a:rPr lang="ru-RU" altLang="ru-RU" sz="1800" dirty="0" smtClean="0"/>
              <a:t>(с бесплатной бессрочной поддержкой) </a:t>
            </a:r>
          </a:p>
          <a:p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67F665-F7C5-3B4C-A9BA-FB290DCE3FED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110381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61938" indent="-261938">
              <a:lnSpc>
                <a:spcPct val="80000"/>
              </a:lnSpc>
              <a:spcBef>
                <a:spcPct val="40000"/>
              </a:spcBef>
              <a:spcAft>
                <a:spcPct val="0"/>
              </a:spcAft>
            </a:pPr>
            <a:r>
              <a:rPr lang="ru-RU" altLang="ru-RU" sz="2000" dirty="0" smtClean="0"/>
              <a:t>Выясните возможность модернизации используемой кассы у производителя (да-да, можно уже</a:t>
            </a:r>
            <a:r>
              <a:rPr lang="ru-RU" altLang="ru-RU" sz="2000" baseline="0" dirty="0" smtClean="0"/>
              <a:t> планировать инвентаризацию) </a:t>
            </a:r>
            <a:endParaRPr lang="ru-RU" altLang="ru-RU" sz="2000" dirty="0" smtClean="0"/>
          </a:p>
          <a:p>
            <a:pPr marL="261938" indent="-261938">
              <a:lnSpc>
                <a:spcPct val="80000"/>
              </a:lnSpc>
              <a:spcBef>
                <a:spcPct val="40000"/>
              </a:spcBef>
              <a:spcAft>
                <a:spcPct val="0"/>
              </a:spcAft>
            </a:pPr>
            <a:r>
              <a:rPr lang="ru-RU" altLang="ru-RU" sz="2000" dirty="0" smtClean="0"/>
              <a:t>Модернизируйте кассу или замените ее на новую модель</a:t>
            </a:r>
          </a:p>
          <a:p>
            <a:pPr marL="261938" indent="-261938">
              <a:lnSpc>
                <a:spcPct val="80000"/>
              </a:lnSpc>
              <a:spcBef>
                <a:spcPct val="40000"/>
              </a:spcBef>
              <a:spcAft>
                <a:spcPct val="0"/>
              </a:spcAft>
            </a:pPr>
            <a:r>
              <a:rPr lang="ru-RU" altLang="ru-RU" sz="2000" dirty="0" smtClean="0"/>
              <a:t>Зарегистрируйте кассу в ФНС (физическое предоставление кассы не требуется) через ЛК!! </a:t>
            </a:r>
          </a:p>
          <a:p>
            <a:pPr marL="261938" indent="-261938">
              <a:lnSpc>
                <a:spcPct val="80000"/>
              </a:lnSpc>
              <a:spcBef>
                <a:spcPct val="40000"/>
              </a:spcBef>
              <a:spcAft>
                <a:spcPct val="0"/>
              </a:spcAft>
            </a:pPr>
            <a:r>
              <a:rPr lang="ru-RU" altLang="ru-RU" sz="2000" dirty="0" smtClean="0"/>
              <a:t>Заключите договор на обслуживание с выбранным оператором фискальных данных ВНИМАНИЕ: в</a:t>
            </a:r>
            <a:r>
              <a:rPr lang="ru-RU" altLang="ru-RU" sz="2000" baseline="0" dirty="0" smtClean="0"/>
              <a:t> ОФД нужно уточнить , работают ли они с вашей моделью ККТ. Уже, конечно, протестировано много видов, и еще есть время, но имейте этот момент ввиду. </a:t>
            </a:r>
            <a:endParaRPr lang="ru-RU" altLang="ru-RU" sz="2000" dirty="0" smtClean="0"/>
          </a:p>
          <a:p>
            <a:pPr marL="261938" indent="-261938">
              <a:lnSpc>
                <a:spcPct val="80000"/>
              </a:lnSpc>
              <a:spcBef>
                <a:spcPct val="40000"/>
              </a:spcBef>
              <a:spcAft>
                <a:spcPct val="0"/>
              </a:spcAft>
            </a:pPr>
            <a:r>
              <a:rPr lang="ru-RU" altLang="ru-RU" sz="2000" dirty="0" smtClean="0"/>
              <a:t>Обновите необходимое программное обеспечение (в том числе программы 1С)</a:t>
            </a:r>
          </a:p>
          <a:p>
            <a:pPr marL="261938" indent="-261938">
              <a:lnSpc>
                <a:spcPct val="80000"/>
              </a:lnSpc>
              <a:spcBef>
                <a:spcPct val="40000"/>
              </a:spcBef>
              <a:spcAft>
                <a:spcPct val="0"/>
              </a:spcAft>
            </a:pPr>
            <a:r>
              <a:rPr lang="ru-RU" altLang="ru-RU" sz="2000" dirty="0" smtClean="0"/>
              <a:t>Подключите кассу к интернету (можно использовать </a:t>
            </a:r>
            <a:r>
              <a:rPr lang="ru-RU" altLang="ru-RU" sz="2000" dirty="0" err="1" smtClean="0"/>
              <a:t>Wi-Fi</a:t>
            </a:r>
            <a:r>
              <a:rPr lang="ru-RU" altLang="ru-RU" sz="2000" dirty="0" smtClean="0"/>
              <a:t>, 3G, проводной или мобильный интернет)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altLang="ru-RU" sz="1800" dirty="0" smtClean="0"/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800" dirty="0" smtClean="0"/>
              <a:t>Для инф.: При нестабильной связи фискальный накопитель сохраняет данные с чеков до 30 дней. Если за это время связь не восстановится, фискальный накопитель перестанет формировать фискальную подпись документов и касса блокируется. ПОСЛЕ ЭТОГО РАЗБОРКИ С ФНС!!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altLang="ru-RU" sz="1800" dirty="0" smtClean="0"/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800" dirty="0" smtClean="0"/>
              <a:t>НЮАНС: 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800" dirty="0" smtClean="0"/>
              <a:t>Если вам нужно снять с учета старые кассы. Лучше сначала заключить договор с </a:t>
            </a:r>
            <a:r>
              <a:rPr lang="ru-RU" altLang="ru-RU" sz="1800" dirty="0" err="1" smtClean="0"/>
              <a:t>Опертором</a:t>
            </a:r>
            <a:r>
              <a:rPr lang="ru-RU" altLang="ru-RU" sz="1800" baseline="0" dirty="0" smtClean="0"/>
              <a:t> Фискальных Данных, а потом уже разводить всю </a:t>
            </a:r>
            <a:r>
              <a:rPr lang="ru-RU" altLang="ru-RU" sz="1800" baseline="0" dirty="0" err="1" smtClean="0"/>
              <a:t>котовасию</a:t>
            </a:r>
            <a:r>
              <a:rPr lang="ru-RU" altLang="ru-RU" sz="1800" baseline="0" dirty="0" smtClean="0"/>
              <a:t> со старыми кассами, т.к. ПОРЯДОК СНЯТИЯ КАСС С УЧЕТА – старый и это занимает много времени. Во-первых – оформление бумаг, затем поход в ФНС с кассой и инженером ЦТО. Учитывая, что до июля 2017 планируется снять с учета порядка ПОЛУТОРА МИЛЛИОНОВ касс… сами понимаете….ФНС прямым текстом заявило, что не успеет что-то изменить или как-то подготовиться к этому процессу. Прибавьте сюда еще и 5 дней на ответ из ФНС о снятии кассы с учета ….  НОВЫЕ КАССЫ – как я уже говорила ранее, </a:t>
            </a:r>
            <a:r>
              <a:rPr lang="ru-RU" altLang="ru-RU" sz="1800" baseline="0" dirty="0" err="1" smtClean="0"/>
              <a:t>регятся</a:t>
            </a:r>
            <a:r>
              <a:rPr lang="ru-RU" altLang="ru-RU" sz="1800" baseline="0" dirty="0" smtClean="0"/>
              <a:t> куда проще – через ЛК.  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altLang="ru-RU" sz="1800" baseline="0" dirty="0" smtClean="0"/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800" baseline="0" dirty="0" smtClean="0"/>
              <a:t>МОДЕРНИЗАЦИЯ КАСС: 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800" baseline="0" dirty="0" smtClean="0"/>
              <a:t>Как это выглядит? Производители предлагают пакет, который включает в себя некое устройство и новое ПО, которое ставится на кассу. ВНИМАНИЕ!! В ЭТОТ МОМЕНТ – это уже НОВАЯ МОДЕЛЬ КАССЫ, СО СВОИМ СЕРИЙНЫМ НОМЕРОМ и МОДЕЛЬЮ!! 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altLang="ru-RU" sz="1800" baseline="0" dirty="0" smtClean="0"/>
              <a:t>Все выпущенные экземпляры касс вносятся в новый реестр</a:t>
            </a:r>
            <a:endParaRPr lang="ru-RU" altLang="ru-RU" sz="1800" dirty="0" smtClean="0"/>
          </a:p>
          <a:p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67F665-F7C5-3B4C-A9BA-FB290DCE3FED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624107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4625" indent="-174625">
              <a:lnSpc>
                <a:spcPct val="80000"/>
              </a:lnSpc>
            </a:pPr>
            <a:r>
              <a:rPr lang="ru-RU" altLang="ru-RU" sz="1200" dirty="0" smtClean="0"/>
              <a:t>Фирма «1С» ведет совместную работу с производителями ККТ по поддержке работы новых онлайн-ККТ. По мере реализация проектов перечень ККТ, поддерживаемых 1С, публикуется на сайте 1С.  </a:t>
            </a:r>
          </a:p>
          <a:p>
            <a:pPr marL="174625" indent="-174625">
              <a:lnSpc>
                <a:spcPct val="80000"/>
              </a:lnSpc>
            </a:pPr>
            <a:r>
              <a:rPr lang="ru-RU" altLang="ru-RU" sz="1200" dirty="0" smtClean="0"/>
              <a:t>В плановых релизах указанных программ 1С в рабочем порядке реализуется система передачи информации о наличных денежных расчетах и (или) расчетах с использованием платежных карт через операторов фискальных данных в ФНС России </a:t>
            </a:r>
          </a:p>
          <a:p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67F665-F7C5-3B4C-A9BA-FB290DCE3FED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771492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ИТОГ</a:t>
            </a:r>
          </a:p>
          <a:p>
            <a:endParaRPr lang="ru-RU" dirty="0" smtClean="0"/>
          </a:p>
          <a:p>
            <a:pPr>
              <a:lnSpc>
                <a:spcPct val="80000"/>
              </a:lnSpc>
              <a:spcBef>
                <a:spcPct val="35000"/>
              </a:spcBef>
              <a:spcAft>
                <a:spcPct val="0"/>
              </a:spcAft>
            </a:pPr>
            <a:r>
              <a:rPr lang="ru-RU" altLang="ru-RU" sz="1800" dirty="0" smtClean="0"/>
              <a:t>В настоящее время </a:t>
            </a:r>
            <a:r>
              <a:rPr lang="ru-RU" altLang="ru-RU" sz="1800" b="1" dirty="0" smtClean="0">
                <a:solidFill>
                  <a:srgbClr val="000099"/>
                </a:solidFill>
              </a:rPr>
              <a:t>происходят существенные изменения, </a:t>
            </a:r>
            <a:br>
              <a:rPr lang="ru-RU" altLang="ru-RU" sz="1800" b="1" dirty="0" smtClean="0">
                <a:solidFill>
                  <a:srgbClr val="000099"/>
                </a:solidFill>
              </a:rPr>
            </a:br>
            <a:r>
              <a:rPr lang="ru-RU" altLang="ru-RU" sz="1800" b="1" dirty="0" smtClean="0">
                <a:solidFill>
                  <a:srgbClr val="000099"/>
                </a:solidFill>
              </a:rPr>
              <a:t>затрагивающие практически все торговые бизнесы</a:t>
            </a:r>
          </a:p>
          <a:p>
            <a:pPr>
              <a:lnSpc>
                <a:spcPct val="80000"/>
              </a:lnSpc>
              <a:spcBef>
                <a:spcPct val="35000"/>
              </a:spcBef>
              <a:spcAft>
                <a:spcPct val="0"/>
              </a:spcAft>
            </a:pPr>
            <a:r>
              <a:rPr lang="ru-RU" altLang="ru-RU" sz="1800" dirty="0" smtClean="0"/>
              <a:t>В действие поэтапно вводятся Государственные информационные системы для сквозного сплошного учета товародвижения – от производителя (импортера) – через торговые организации – и до потребителя</a:t>
            </a:r>
          </a:p>
          <a:p>
            <a:pPr>
              <a:lnSpc>
                <a:spcPct val="80000"/>
              </a:lnSpc>
              <a:spcBef>
                <a:spcPct val="35000"/>
              </a:spcBef>
              <a:spcAft>
                <a:spcPct val="0"/>
              </a:spcAft>
            </a:pPr>
            <a:r>
              <a:rPr lang="ru-RU" altLang="ru-RU" sz="1800" dirty="0" smtClean="0"/>
              <a:t>Это </a:t>
            </a:r>
            <a:r>
              <a:rPr lang="ru-RU" altLang="ru-RU" sz="1800" b="1" dirty="0" smtClean="0">
                <a:solidFill>
                  <a:srgbClr val="000099"/>
                </a:solidFill>
              </a:rPr>
              <a:t>требует от налогоплательщика повышения качества ведения учета</a:t>
            </a:r>
            <a:r>
              <a:rPr lang="ru-RU" altLang="ru-RU" sz="1800" dirty="0" smtClean="0"/>
              <a:t> – </a:t>
            </a:r>
            <a:br>
              <a:rPr lang="ru-RU" altLang="ru-RU" sz="1800" dirty="0" smtClean="0"/>
            </a:br>
            <a:r>
              <a:rPr lang="ru-RU" altLang="ru-RU" sz="1800" dirty="0" smtClean="0"/>
              <a:t>для минимизации затрат на выполнение новых требований и повышения эффективности торгового бизнеса</a:t>
            </a:r>
          </a:p>
          <a:p>
            <a:pPr>
              <a:lnSpc>
                <a:spcPct val="80000"/>
              </a:lnSpc>
              <a:spcBef>
                <a:spcPct val="35000"/>
              </a:spcBef>
              <a:spcAft>
                <a:spcPct val="0"/>
              </a:spcAft>
            </a:pPr>
            <a:r>
              <a:rPr lang="ru-RU" altLang="ru-RU" sz="1800" dirty="0" smtClean="0"/>
              <a:t>Фирма «1С» в плановом порядке обеспечивает поддержку изменений в своих прикладных решениях, силами фирмы «1С» и партнеров «1С» по всей стране обеспечивается оперативная поддержка пользователей</a:t>
            </a:r>
          </a:p>
          <a:p>
            <a:pPr>
              <a:lnSpc>
                <a:spcPct val="80000"/>
              </a:lnSpc>
              <a:spcBef>
                <a:spcPct val="35000"/>
              </a:spcBef>
              <a:spcAft>
                <a:spcPct val="0"/>
              </a:spcAft>
            </a:pPr>
            <a:r>
              <a:rPr lang="ru-RU" altLang="ru-RU" sz="1800" b="1" dirty="0" smtClean="0">
                <a:solidFill>
                  <a:srgbClr val="000099"/>
                </a:solidFill>
              </a:rPr>
              <a:t>От нас: </a:t>
            </a:r>
            <a:endParaRPr lang="ru-RU" altLang="ru-RU" sz="1800" b="1" dirty="0" smtClean="0"/>
          </a:p>
          <a:p>
            <a:pPr lvl="1">
              <a:lnSpc>
                <a:spcPct val="80000"/>
              </a:lnSpc>
              <a:spcBef>
                <a:spcPct val="35000"/>
              </a:spcBef>
              <a:spcAft>
                <a:spcPct val="0"/>
              </a:spcAft>
            </a:pPr>
            <a:r>
              <a:rPr lang="ru-RU" altLang="ru-RU" sz="1800" dirty="0" smtClean="0"/>
              <a:t>Пользователям решений 1С вовремя обновлять свои программы до версий,  поддерживающих интеграцию.</a:t>
            </a:r>
          </a:p>
          <a:p>
            <a:pPr lvl="1">
              <a:lnSpc>
                <a:spcPct val="80000"/>
              </a:lnSpc>
              <a:spcBef>
                <a:spcPct val="35000"/>
              </a:spcBef>
              <a:spcAft>
                <a:spcPct val="0"/>
              </a:spcAft>
            </a:pPr>
            <a:r>
              <a:rPr lang="ru-RU" altLang="ru-RU" sz="1800" dirty="0" smtClean="0"/>
              <a:t>Компаниям, которые еще не автоматизировали свою работу – обратиться к партнерам 1С для выбора и внедрения оптимального решения, позволяющего организовать удобное взаимодействие с Государственными информационными системами, а также полноценный торгово-складской и производственный учет в своем бизнесе</a:t>
            </a:r>
          </a:p>
          <a:p>
            <a:pPr lvl="1">
              <a:lnSpc>
                <a:spcPct val="80000"/>
              </a:lnSpc>
              <a:spcBef>
                <a:spcPct val="35000"/>
              </a:spcBef>
              <a:spcAft>
                <a:spcPct val="0"/>
              </a:spcAft>
            </a:pPr>
            <a:r>
              <a:rPr lang="ru-RU" altLang="ru-RU" sz="1800" dirty="0" smtClean="0"/>
              <a:t>Озаботьтесь модернизацией</a:t>
            </a:r>
            <a:r>
              <a:rPr lang="ru-RU" altLang="ru-RU" sz="1800" baseline="0" dirty="0" smtClean="0"/>
              <a:t> или покупкой ККТ </a:t>
            </a:r>
          </a:p>
          <a:p>
            <a:pPr lvl="1">
              <a:lnSpc>
                <a:spcPct val="80000"/>
              </a:lnSpc>
              <a:spcBef>
                <a:spcPct val="35000"/>
              </a:spcBef>
              <a:spcAft>
                <a:spcPct val="0"/>
              </a:spcAft>
            </a:pPr>
            <a:r>
              <a:rPr lang="ru-RU" altLang="ru-RU" sz="1800" baseline="0" dirty="0" smtClean="0"/>
              <a:t>Настройка программы и оборудование</a:t>
            </a:r>
          </a:p>
          <a:p>
            <a:pPr lvl="1">
              <a:lnSpc>
                <a:spcPct val="80000"/>
              </a:lnSpc>
              <a:spcBef>
                <a:spcPct val="35000"/>
              </a:spcBef>
              <a:spcAft>
                <a:spcPct val="0"/>
              </a:spcAft>
            </a:pPr>
            <a:endParaRPr lang="ru-RU" altLang="ru-RU" sz="1800" baseline="0" dirty="0" smtClean="0"/>
          </a:p>
          <a:p>
            <a:pPr lvl="1">
              <a:lnSpc>
                <a:spcPct val="80000"/>
              </a:lnSpc>
              <a:spcBef>
                <a:spcPct val="35000"/>
              </a:spcBef>
              <a:spcAft>
                <a:spcPct val="0"/>
              </a:spcAft>
            </a:pPr>
            <a:endParaRPr lang="ru-RU" altLang="ru-RU" sz="1800" baseline="0" dirty="0" smtClean="0"/>
          </a:p>
          <a:p>
            <a:pPr lvl="1">
              <a:lnSpc>
                <a:spcPct val="80000"/>
              </a:lnSpc>
              <a:spcBef>
                <a:spcPct val="35000"/>
              </a:spcBef>
              <a:spcAft>
                <a:spcPct val="0"/>
              </a:spcAft>
            </a:pPr>
            <a:r>
              <a:rPr lang="ru-RU" altLang="ru-RU" sz="1800" baseline="0" dirty="0" smtClean="0"/>
              <a:t>ЛЕКТОРИЙ от 22 09 2016 </a:t>
            </a:r>
          </a:p>
          <a:p>
            <a:pPr lvl="1">
              <a:lnSpc>
                <a:spcPct val="80000"/>
              </a:lnSpc>
              <a:spcBef>
                <a:spcPct val="35000"/>
              </a:spcBef>
              <a:spcAft>
                <a:spcPct val="0"/>
              </a:spcAft>
            </a:pPr>
            <a:endParaRPr lang="ru-RU" altLang="ru-RU" sz="1800" baseline="0" dirty="0" smtClean="0"/>
          </a:p>
          <a:p>
            <a:pPr lvl="1">
              <a:lnSpc>
                <a:spcPct val="80000"/>
              </a:lnSpc>
              <a:spcBef>
                <a:spcPct val="35000"/>
              </a:spcBef>
              <a:spcAft>
                <a:spcPct val="0"/>
              </a:spcAft>
            </a:pPr>
            <a:r>
              <a:rPr lang="ru-RU" altLang="ru-RU" sz="1800" baseline="0" dirty="0" smtClean="0"/>
              <a:t>БЮДЖЕТ: </a:t>
            </a:r>
          </a:p>
          <a:p>
            <a:pPr lvl="1">
              <a:lnSpc>
                <a:spcPct val="80000"/>
              </a:lnSpc>
              <a:spcBef>
                <a:spcPct val="35000"/>
              </a:spcBef>
              <a:spcAft>
                <a:spcPct val="0"/>
              </a:spcAft>
            </a:pPr>
            <a:r>
              <a:rPr lang="ru-RU" altLang="ru-RU" sz="1800" baseline="0" dirty="0" smtClean="0"/>
              <a:t>Фискальный накопитель – 6000 </a:t>
            </a:r>
            <a:r>
              <a:rPr lang="ru-RU" altLang="ru-RU" sz="1800" baseline="0" dirty="0" err="1" smtClean="0"/>
              <a:t>руб</a:t>
            </a:r>
            <a:endParaRPr lang="ru-RU" altLang="ru-RU" sz="1800" baseline="0" dirty="0" smtClean="0"/>
          </a:p>
          <a:p>
            <a:pPr lvl="1">
              <a:lnSpc>
                <a:spcPct val="80000"/>
              </a:lnSpc>
              <a:spcBef>
                <a:spcPct val="35000"/>
              </a:spcBef>
              <a:spcAft>
                <a:spcPct val="0"/>
              </a:spcAft>
            </a:pPr>
            <a:r>
              <a:rPr lang="ru-RU" altLang="ru-RU" sz="1800" baseline="0" dirty="0" smtClean="0"/>
              <a:t>Договор с ОФД – 3000 </a:t>
            </a:r>
            <a:r>
              <a:rPr lang="ru-RU" altLang="ru-RU" sz="1800" baseline="0" dirty="0" err="1" smtClean="0"/>
              <a:t>руб</a:t>
            </a:r>
            <a:endParaRPr lang="ru-RU" altLang="ru-RU" sz="1800" baseline="0" dirty="0" smtClean="0"/>
          </a:p>
          <a:p>
            <a:pPr lvl="1">
              <a:lnSpc>
                <a:spcPct val="80000"/>
              </a:lnSpc>
              <a:spcBef>
                <a:spcPct val="35000"/>
              </a:spcBef>
              <a:spcAft>
                <a:spcPct val="0"/>
              </a:spcAft>
            </a:pPr>
            <a:r>
              <a:rPr lang="ru-RU" altLang="ru-RU" sz="1800" baseline="0" dirty="0" smtClean="0"/>
              <a:t>Модернизация - ???? – цены от производителя 6-11 </a:t>
            </a:r>
            <a:r>
              <a:rPr lang="ru-RU" altLang="ru-RU" sz="1800" baseline="0" dirty="0" err="1" smtClean="0"/>
              <a:t>тыщ</a:t>
            </a:r>
            <a:endParaRPr lang="ru-RU" altLang="ru-RU" sz="1800" baseline="0" dirty="0" smtClean="0"/>
          </a:p>
          <a:p>
            <a:pPr lvl="1">
              <a:lnSpc>
                <a:spcPct val="80000"/>
              </a:lnSpc>
              <a:spcBef>
                <a:spcPct val="35000"/>
              </a:spcBef>
              <a:spcAft>
                <a:spcPct val="0"/>
              </a:spcAft>
            </a:pPr>
            <a:r>
              <a:rPr lang="ru-RU" altLang="ru-RU" sz="1800" baseline="0" dirty="0" smtClean="0"/>
              <a:t>Покупка ПО</a:t>
            </a:r>
          </a:p>
          <a:p>
            <a:pPr lvl="1">
              <a:lnSpc>
                <a:spcPct val="80000"/>
              </a:lnSpc>
              <a:spcBef>
                <a:spcPct val="35000"/>
              </a:spcBef>
              <a:spcAft>
                <a:spcPct val="0"/>
              </a:spcAft>
            </a:pPr>
            <a:r>
              <a:rPr lang="ru-RU" altLang="ru-RU" sz="1800" baseline="0" dirty="0" smtClean="0"/>
              <a:t>Покупка новых ККТ – </a:t>
            </a:r>
            <a:r>
              <a:rPr lang="ru-RU" altLang="ru-RU" sz="1800" baseline="0" dirty="0" err="1" smtClean="0"/>
              <a:t>нуу</a:t>
            </a:r>
            <a:r>
              <a:rPr lang="ru-RU" altLang="ru-RU" sz="1800" baseline="0" dirty="0" smtClean="0"/>
              <a:t>, тут, как повезет ))  из уже объявленных цен, например </a:t>
            </a:r>
            <a:r>
              <a:rPr lang="en-US" altLang="ru-RU" sz="1800" baseline="0" dirty="0" smtClean="0"/>
              <a:t>FPrint-22</a:t>
            </a:r>
            <a:r>
              <a:rPr lang="ru-RU" altLang="ru-RU" sz="1800" baseline="0" dirty="0" smtClean="0"/>
              <a:t>ПТК – 31000</a:t>
            </a:r>
          </a:p>
          <a:p>
            <a:pPr lvl="1">
              <a:lnSpc>
                <a:spcPct val="80000"/>
              </a:lnSpc>
              <a:spcBef>
                <a:spcPct val="35000"/>
              </a:spcBef>
              <a:spcAft>
                <a:spcPct val="0"/>
              </a:spcAft>
            </a:pPr>
            <a:endParaRPr lang="ru-RU" altLang="ru-RU" sz="1800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67F665-F7C5-3B4C-A9BA-FB290DCE3FED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03596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73050" indent="-273050">
              <a:lnSpc>
                <a:spcPct val="80000"/>
              </a:lnSpc>
              <a:spcBef>
                <a:spcPct val="40000"/>
              </a:spcBef>
              <a:spcAft>
                <a:spcPct val="0"/>
              </a:spcAft>
            </a:pPr>
            <a:r>
              <a:rPr lang="ru-RU" altLang="ru-RU" sz="1800" dirty="0" smtClean="0"/>
              <a:t>В настоящее время происходят существенные изменения законодательства, и в действие поэтапно вводятся Государственные информационные системы для сквозного сплошного учета товародвижения – </a:t>
            </a:r>
            <a:br>
              <a:rPr lang="ru-RU" altLang="ru-RU" sz="1800" dirty="0" smtClean="0"/>
            </a:br>
            <a:r>
              <a:rPr lang="ru-RU" altLang="ru-RU" sz="1800" dirty="0" smtClean="0"/>
              <a:t>от производителя (импортера) – через торговые организации – </a:t>
            </a:r>
            <a:br>
              <a:rPr lang="ru-RU" altLang="ru-RU" sz="1800" dirty="0" smtClean="0"/>
            </a:br>
            <a:r>
              <a:rPr lang="ru-RU" altLang="ru-RU" sz="1800" dirty="0" smtClean="0"/>
              <a:t>и до потребителя</a:t>
            </a:r>
          </a:p>
          <a:p>
            <a:pPr marL="273050" indent="-273050">
              <a:lnSpc>
                <a:spcPct val="80000"/>
              </a:lnSpc>
              <a:spcBef>
                <a:spcPct val="40000"/>
              </a:spcBef>
              <a:spcAft>
                <a:spcPct val="0"/>
              </a:spcAft>
            </a:pPr>
            <a:r>
              <a:rPr lang="ru-RU" altLang="ru-RU" sz="1800" dirty="0" smtClean="0"/>
              <a:t>В настоящее время </a:t>
            </a:r>
            <a:r>
              <a:rPr lang="ru-RU" altLang="ru-RU" sz="1800" b="1" dirty="0" smtClean="0">
                <a:solidFill>
                  <a:srgbClr val="000099"/>
                </a:solidFill>
              </a:rPr>
              <a:t>уже действуют информационные системы</a:t>
            </a:r>
            <a:r>
              <a:rPr lang="ru-RU" altLang="ru-RU" sz="1800" dirty="0" smtClean="0">
                <a:solidFill>
                  <a:srgbClr val="000099"/>
                </a:solidFill>
              </a:rPr>
              <a:t> </a:t>
            </a:r>
          </a:p>
          <a:p>
            <a:pPr marL="804863" lvl="1" indent="-273050">
              <a:lnSpc>
                <a:spcPct val="80000"/>
              </a:lnSpc>
              <a:spcBef>
                <a:spcPct val="40000"/>
              </a:spcBef>
              <a:spcAft>
                <a:spcPct val="0"/>
              </a:spcAft>
            </a:pPr>
            <a:r>
              <a:rPr lang="ru-RU" altLang="ru-RU" sz="1600" dirty="0" smtClean="0"/>
              <a:t>Единая государственная автоматизированная информационная система учета объема производства и оборота этилового спирта, алкогольной и спиртосодержащей продукции </a:t>
            </a:r>
            <a:r>
              <a:rPr lang="ru-RU" altLang="ru-RU" sz="1600" b="1" dirty="0" smtClean="0">
                <a:solidFill>
                  <a:srgbClr val="000099"/>
                </a:solidFill>
              </a:rPr>
              <a:t>(ЕГАИС)</a:t>
            </a:r>
          </a:p>
          <a:p>
            <a:pPr marL="804863" lvl="1" indent="-273050">
              <a:lnSpc>
                <a:spcPct val="80000"/>
              </a:lnSpc>
              <a:spcBef>
                <a:spcPct val="40000"/>
              </a:spcBef>
              <a:spcAft>
                <a:spcPct val="0"/>
              </a:spcAft>
            </a:pPr>
            <a:r>
              <a:rPr lang="ru-RU" altLang="ru-RU" sz="1600" dirty="0" smtClean="0"/>
              <a:t>Государственная информационная </a:t>
            </a:r>
            <a:r>
              <a:rPr lang="ru-RU" altLang="ru-RU" sz="1600" b="1" dirty="0" smtClean="0">
                <a:solidFill>
                  <a:srgbClr val="000099"/>
                </a:solidFill>
              </a:rPr>
              <a:t>система маркировки изделий из натурального меха</a:t>
            </a:r>
            <a:endParaRPr lang="ru-RU" altLang="ru-RU" sz="1600" b="1" dirty="0" smtClean="0"/>
          </a:p>
          <a:p>
            <a:pPr marL="273050" indent="-273050">
              <a:lnSpc>
                <a:spcPct val="80000"/>
              </a:lnSpc>
              <a:spcBef>
                <a:spcPct val="40000"/>
              </a:spcBef>
              <a:spcAft>
                <a:spcPct val="0"/>
              </a:spcAft>
            </a:pPr>
            <a:r>
              <a:rPr lang="ru-RU" altLang="ru-RU" sz="1800" dirty="0" smtClean="0"/>
              <a:t>По заявлению Министра промышленности и торговли РФ от 28 сентября 2016 года, </a:t>
            </a:r>
            <a:r>
              <a:rPr lang="ru-RU" altLang="ru-RU" sz="1800" b="1" dirty="0" smtClean="0">
                <a:solidFill>
                  <a:srgbClr val="000099"/>
                </a:solidFill>
              </a:rPr>
              <a:t>маркировка должна быть распространена на широкий номенклатурный ряд</a:t>
            </a:r>
            <a:r>
              <a:rPr lang="ru-RU" altLang="ru-RU" sz="1800" dirty="0" smtClean="0"/>
              <a:t> в рамках создания единой системы маркировки промышленной продукции. С 2017 года планируется распространить маркировку на отдельные виды лекарственных препаратов… </a:t>
            </a:r>
            <a:r>
              <a:rPr lang="ru-RU" altLang="ru-RU" sz="1600" dirty="0" smtClean="0">
                <a:hlinkClick r:id="rId3"/>
              </a:rPr>
              <a:t>http://minpromtorg.gov.ru/press-centre/news/#! denis_manturov_v_rossii_budet_sozdana_edinaya_sistema_markirovki_promyshlennoy_produkcii</a:t>
            </a:r>
            <a:endParaRPr lang="ru-RU" altLang="ru-RU" sz="1600" dirty="0" smtClean="0"/>
          </a:p>
          <a:p>
            <a:pPr marL="273050" indent="-273050">
              <a:lnSpc>
                <a:spcPct val="80000"/>
              </a:lnSpc>
              <a:spcBef>
                <a:spcPct val="40000"/>
              </a:spcBef>
              <a:spcAft>
                <a:spcPct val="0"/>
              </a:spcAft>
            </a:pPr>
            <a:r>
              <a:rPr lang="ru-RU" altLang="ru-RU" sz="1800" dirty="0" smtClean="0"/>
              <a:t>По мере вступления в действие новых законодательных норм и требований, </a:t>
            </a:r>
            <a:r>
              <a:rPr lang="ru-RU" altLang="ru-RU" sz="1800" b="1" dirty="0" smtClean="0">
                <a:solidFill>
                  <a:srgbClr val="000099"/>
                </a:solidFill>
              </a:rPr>
              <a:t>необходимый для работы пользователей функционал оперативно реализуется в программах 1С</a:t>
            </a:r>
            <a:r>
              <a:rPr lang="ru-RU" altLang="ru-RU" sz="1800" dirty="0" smtClean="0">
                <a:solidFill>
                  <a:srgbClr val="000099"/>
                </a:solidFill>
              </a:rPr>
              <a:t> </a:t>
            </a:r>
          </a:p>
          <a:p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67F665-F7C5-3B4C-A9BA-FB290DCE3FE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14783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73050" indent="-273050">
              <a:lnSpc>
                <a:spcPct val="80000"/>
              </a:lnSpc>
              <a:spcBef>
                <a:spcPct val="40000"/>
              </a:spcBef>
              <a:spcAft>
                <a:spcPct val="0"/>
              </a:spcAft>
            </a:pPr>
            <a:r>
              <a:rPr lang="ru-RU" altLang="ru-RU" sz="1200" b="1" dirty="0" smtClean="0">
                <a:solidFill>
                  <a:srgbClr val="000099"/>
                </a:solidFill>
              </a:rPr>
              <a:t>15.07.2016 вступила в силу новая редакция 54-ФЗ</a:t>
            </a:r>
            <a:r>
              <a:rPr lang="ru-RU" altLang="ru-RU" sz="1200" dirty="0" smtClean="0"/>
              <a:t> </a:t>
            </a:r>
            <a:br>
              <a:rPr lang="ru-RU" altLang="ru-RU" sz="1200" dirty="0" smtClean="0"/>
            </a:br>
            <a:r>
              <a:rPr lang="ru-RU" altLang="ru-RU" sz="1200" dirty="0" smtClean="0"/>
              <a:t>«О применении кассовой техники» о поэтапном переходе бизнеса на применение контрольно-кассовой техники с доступом в интернет (онлайн-ККТ)</a:t>
            </a:r>
          </a:p>
          <a:p>
            <a:pPr marL="273050" indent="-273050">
              <a:lnSpc>
                <a:spcPct val="80000"/>
              </a:lnSpc>
              <a:spcBef>
                <a:spcPct val="40000"/>
              </a:spcBef>
              <a:spcAft>
                <a:spcPct val="0"/>
              </a:spcAft>
            </a:pPr>
            <a:r>
              <a:rPr lang="ru-RU" altLang="ru-RU" sz="1200" dirty="0" smtClean="0"/>
              <a:t>Цели закона: обеспечить контроль за соблюдением кассовой дисциплины и повысить степень защиты прав потребителей </a:t>
            </a:r>
          </a:p>
          <a:p>
            <a:pPr marL="273050" indent="-273050">
              <a:lnSpc>
                <a:spcPct val="80000"/>
              </a:lnSpc>
              <a:spcBef>
                <a:spcPct val="40000"/>
              </a:spcBef>
              <a:spcAft>
                <a:spcPct val="0"/>
              </a:spcAft>
            </a:pPr>
            <a:r>
              <a:rPr lang="ru-RU" altLang="ru-RU" sz="1200" dirty="0" smtClean="0"/>
              <a:t>Закон предусматривает передачу информации о наличных денежных расчетах и (или) расчетах с использованием платежных карт </a:t>
            </a:r>
            <a:r>
              <a:rPr lang="ru-RU" altLang="ru-RU" sz="1200" b="1" dirty="0" smtClean="0">
                <a:solidFill>
                  <a:srgbClr val="000099"/>
                </a:solidFill>
              </a:rPr>
              <a:t>в адрес налоговых органов через оператора фискальных данных</a:t>
            </a:r>
            <a:endParaRPr lang="ru-RU" altLang="ru-RU" sz="1200" dirty="0" smtClean="0"/>
          </a:p>
          <a:p>
            <a:pPr marL="273050" indent="-273050">
              <a:lnSpc>
                <a:spcPct val="80000"/>
              </a:lnSpc>
              <a:spcBef>
                <a:spcPct val="40000"/>
              </a:spcBef>
              <a:spcAft>
                <a:spcPct val="0"/>
              </a:spcAft>
            </a:pPr>
            <a:r>
              <a:rPr lang="ru-RU" altLang="ru-RU" sz="1200" dirty="0" smtClean="0"/>
              <a:t>Обеспечить онлайн-передачу данных о продажах должны будут </a:t>
            </a:r>
            <a:r>
              <a:rPr lang="ru-RU" altLang="ru-RU" sz="1200" b="1" dirty="0" smtClean="0">
                <a:solidFill>
                  <a:srgbClr val="000099"/>
                </a:solidFill>
              </a:rPr>
              <a:t>почти все</a:t>
            </a:r>
            <a:r>
              <a:rPr lang="ru-RU" altLang="ru-RU" sz="1200" dirty="0" smtClean="0"/>
              <a:t> – включая плательщиков ЕНВД и пр. </a:t>
            </a:r>
          </a:p>
          <a:p>
            <a:pPr marL="273050" indent="-273050">
              <a:lnSpc>
                <a:spcPct val="80000"/>
              </a:lnSpc>
              <a:spcBef>
                <a:spcPct val="40000"/>
              </a:spcBef>
              <a:spcAft>
                <a:spcPct val="0"/>
              </a:spcAft>
            </a:pPr>
            <a:r>
              <a:rPr lang="ru-RU" altLang="ru-RU" sz="1200" dirty="0" smtClean="0"/>
              <a:t>Поддержка нового режима </a:t>
            </a:r>
            <a:r>
              <a:rPr lang="ru-RU" altLang="ru-RU" sz="1200" b="1" dirty="0" smtClean="0">
                <a:solidFill>
                  <a:srgbClr val="000099"/>
                </a:solidFill>
              </a:rPr>
              <a:t>требует обновления</a:t>
            </a:r>
            <a:r>
              <a:rPr lang="ru-RU" altLang="ru-RU" sz="1200" dirty="0" smtClean="0"/>
              <a:t> контрольно-кассовой техники</a:t>
            </a:r>
          </a:p>
          <a:p>
            <a:pPr marL="273050" indent="-273050">
              <a:lnSpc>
                <a:spcPct val="80000"/>
              </a:lnSpc>
              <a:spcBef>
                <a:spcPct val="40000"/>
              </a:spcBef>
              <a:spcAft>
                <a:spcPct val="0"/>
              </a:spcAft>
            </a:pPr>
            <a:r>
              <a:rPr lang="ru-RU" altLang="ru-RU" sz="1200" dirty="0" smtClean="0"/>
              <a:t>Розничным продавцам необходимо будет </a:t>
            </a:r>
            <a:r>
              <a:rPr lang="ru-RU" altLang="ru-RU" sz="1200" b="1" dirty="0" smtClean="0">
                <a:solidFill>
                  <a:srgbClr val="000099"/>
                </a:solidFill>
              </a:rPr>
              <a:t>обеспечить требуемый по закону состав информации в каждом кассовом чеке</a:t>
            </a:r>
            <a:r>
              <a:rPr lang="ru-RU" altLang="ru-RU" sz="1200" dirty="0" smtClean="0"/>
              <a:t> – включая наименование товара (услуги) и НДС </a:t>
            </a:r>
          </a:p>
          <a:p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67F665-F7C5-3B4C-A9BA-FB290DCE3FE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14783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spcBef>
                <a:spcPct val="35000"/>
              </a:spcBef>
              <a:spcAft>
                <a:spcPct val="0"/>
              </a:spcAft>
            </a:pPr>
            <a:r>
              <a:rPr lang="ru-RU" altLang="ru-RU" sz="1800" b="1" dirty="0" smtClean="0">
                <a:solidFill>
                  <a:srgbClr val="000099"/>
                </a:solidFill>
              </a:rPr>
              <a:t>С 1 июля 2017 года применение ККТ предусмотрено практически везде, за исключением некоторых видов деятельности (ст.</a:t>
            </a:r>
            <a:r>
              <a:rPr lang="en-US" altLang="ru-RU" sz="1800" b="1" dirty="0" smtClean="0">
                <a:solidFill>
                  <a:srgbClr val="000099"/>
                </a:solidFill>
              </a:rPr>
              <a:t>2 </a:t>
            </a:r>
            <a:r>
              <a:rPr lang="ru-RU" altLang="ru-RU" sz="1800" b="1" dirty="0" smtClean="0">
                <a:solidFill>
                  <a:srgbClr val="000099"/>
                </a:solidFill>
              </a:rPr>
              <a:t>п.</a:t>
            </a:r>
            <a:r>
              <a:rPr lang="en-US" altLang="ru-RU" sz="1800" b="1" dirty="0" smtClean="0">
                <a:solidFill>
                  <a:srgbClr val="000099"/>
                </a:solidFill>
              </a:rPr>
              <a:t>2</a:t>
            </a:r>
            <a:r>
              <a:rPr lang="ru-RU" altLang="ru-RU" sz="1800" b="1" dirty="0" smtClean="0">
                <a:solidFill>
                  <a:srgbClr val="000099"/>
                </a:solidFill>
              </a:rPr>
              <a:t>)</a:t>
            </a:r>
          </a:p>
          <a:p>
            <a:pPr lvl="1">
              <a:lnSpc>
                <a:spcPct val="80000"/>
              </a:lnSpc>
              <a:spcBef>
                <a:spcPct val="35000"/>
              </a:spcBef>
              <a:spcAft>
                <a:spcPct val="0"/>
              </a:spcAft>
            </a:pPr>
            <a:r>
              <a:rPr lang="ru-RU" altLang="ru-RU" sz="1600" dirty="0" smtClean="0"/>
              <a:t>продажа газет и журналов, ценных бумаг, проездных документов в общественном транспорте</a:t>
            </a:r>
          </a:p>
          <a:p>
            <a:pPr lvl="1">
              <a:lnSpc>
                <a:spcPct val="80000"/>
              </a:lnSpc>
              <a:spcBef>
                <a:spcPct val="35000"/>
              </a:spcBef>
              <a:spcAft>
                <a:spcPct val="0"/>
              </a:spcAft>
            </a:pPr>
            <a:r>
              <a:rPr lang="ru-RU" altLang="ru-RU" sz="1600" dirty="0" smtClean="0"/>
              <a:t>торговля на розничных рынках, разносная торговля, мороженым, безалкогольными напитками в розлив; торговля из автоцистерн квасом, молоком,  др. </a:t>
            </a:r>
          </a:p>
          <a:p>
            <a:pPr lvl="1">
              <a:lnSpc>
                <a:spcPct val="80000"/>
              </a:lnSpc>
              <a:spcBef>
                <a:spcPct val="35000"/>
              </a:spcBef>
              <a:spcAft>
                <a:spcPct val="0"/>
              </a:spcAft>
            </a:pPr>
            <a:r>
              <a:rPr lang="ru-RU" altLang="ru-RU" sz="1600" dirty="0" smtClean="0"/>
              <a:t>прием от населения стеклопосуды и утильсырья за исключением драг. металлов</a:t>
            </a:r>
          </a:p>
          <a:p>
            <a:pPr lvl="1">
              <a:lnSpc>
                <a:spcPct val="80000"/>
              </a:lnSpc>
              <a:spcBef>
                <a:spcPct val="35000"/>
              </a:spcBef>
              <a:spcAft>
                <a:spcPct val="0"/>
              </a:spcAft>
            </a:pPr>
            <a:r>
              <a:rPr lang="ru-RU" altLang="ru-RU" sz="1600" dirty="0" smtClean="0"/>
              <a:t>ремонт и окраска обуви, изготовление и ремонт металлической галантереи и ключей</a:t>
            </a:r>
          </a:p>
          <a:p>
            <a:pPr lvl="1">
              <a:lnSpc>
                <a:spcPct val="80000"/>
              </a:lnSpc>
              <a:spcBef>
                <a:spcPct val="35000"/>
              </a:spcBef>
              <a:spcAft>
                <a:spcPct val="0"/>
              </a:spcAft>
            </a:pPr>
            <a:r>
              <a:rPr lang="ru-RU" altLang="ru-RU" sz="1600" dirty="0" smtClean="0"/>
              <a:t>присмотр и уход за детьми, больными, престарелыми и инвалидами</a:t>
            </a:r>
          </a:p>
          <a:p>
            <a:pPr lvl="1">
              <a:lnSpc>
                <a:spcPct val="80000"/>
              </a:lnSpc>
              <a:spcBef>
                <a:spcPct val="35000"/>
              </a:spcBef>
              <a:spcAft>
                <a:spcPct val="0"/>
              </a:spcAft>
            </a:pPr>
            <a:r>
              <a:rPr lang="ru-RU" altLang="ru-RU" sz="1600" dirty="0" smtClean="0"/>
              <a:t>обеспечение питанием во время учебных занятий</a:t>
            </a:r>
          </a:p>
          <a:p>
            <a:pPr lvl="1">
              <a:lnSpc>
                <a:spcPct val="80000"/>
              </a:lnSpc>
              <a:spcBef>
                <a:spcPct val="35000"/>
              </a:spcBef>
              <a:spcAft>
                <a:spcPct val="0"/>
              </a:spcAft>
            </a:pPr>
            <a:r>
              <a:rPr lang="ru-RU" altLang="ru-RU" sz="1600" dirty="0" smtClean="0"/>
              <a:t>реализация изготовителем изделий народных художественных промыслов</a:t>
            </a:r>
          </a:p>
          <a:p>
            <a:pPr lvl="1">
              <a:lnSpc>
                <a:spcPct val="80000"/>
              </a:lnSpc>
              <a:spcBef>
                <a:spcPct val="35000"/>
              </a:spcBef>
              <a:spcAft>
                <a:spcPct val="0"/>
              </a:spcAft>
            </a:pPr>
            <a:r>
              <a:rPr lang="ru-RU" altLang="ru-RU" sz="1600" dirty="0" smtClean="0"/>
              <a:t>вспашка огородов и распиловка дров</a:t>
            </a:r>
          </a:p>
          <a:p>
            <a:pPr lvl="1">
              <a:lnSpc>
                <a:spcPct val="80000"/>
              </a:lnSpc>
              <a:spcBef>
                <a:spcPct val="35000"/>
              </a:spcBef>
              <a:spcAft>
                <a:spcPct val="0"/>
              </a:spcAft>
            </a:pPr>
            <a:r>
              <a:rPr lang="ru-RU" altLang="ru-RU" sz="1600" dirty="0" smtClean="0"/>
              <a:t>услуги носильщиков на вокзалах</a:t>
            </a:r>
          </a:p>
          <a:p>
            <a:pPr lvl="1">
              <a:lnSpc>
                <a:spcPct val="80000"/>
              </a:lnSpc>
              <a:spcBef>
                <a:spcPct val="35000"/>
              </a:spcBef>
              <a:spcAft>
                <a:spcPct val="0"/>
              </a:spcAft>
            </a:pPr>
            <a:r>
              <a:rPr lang="ru-RU" altLang="ru-RU" sz="1600" dirty="0" smtClean="0"/>
              <a:t>сдача в аренду жилых помещений</a:t>
            </a:r>
          </a:p>
          <a:p>
            <a:pPr>
              <a:lnSpc>
                <a:spcPct val="80000"/>
              </a:lnSpc>
              <a:spcBef>
                <a:spcPct val="35000"/>
              </a:spcBef>
              <a:spcAft>
                <a:spcPct val="0"/>
              </a:spcAft>
            </a:pPr>
            <a:r>
              <a:rPr lang="ru-RU" altLang="ru-RU" sz="1800" b="1" dirty="0" smtClean="0">
                <a:solidFill>
                  <a:srgbClr val="000099"/>
                </a:solidFill>
              </a:rPr>
              <a:t>В районах с плохой связью</a:t>
            </a:r>
            <a:r>
              <a:rPr lang="ru-RU" altLang="ru-RU" sz="1800" dirty="0" smtClean="0"/>
              <a:t> предусмотрена возможность использования ККТ в автономном режиме, с периодической подачей данных в ФНС. </a:t>
            </a:r>
            <a:r>
              <a:rPr lang="ru-RU" altLang="ru-RU" sz="1800" dirty="0" err="1" smtClean="0"/>
              <a:t>Минкомсвязи</a:t>
            </a:r>
            <a:r>
              <a:rPr lang="ru-RU" altLang="ru-RU" sz="1800" dirty="0" smtClean="0"/>
              <a:t> разрабатывает критерии районов с плохой связью. Местные власти до 1 февраля 2017 года должны опубликовать списки таких районов. </a:t>
            </a:r>
          </a:p>
          <a:p>
            <a:pPr>
              <a:lnSpc>
                <a:spcPct val="80000"/>
              </a:lnSpc>
              <a:spcBef>
                <a:spcPct val="35000"/>
              </a:spcBef>
              <a:spcAft>
                <a:spcPct val="0"/>
              </a:spcAft>
            </a:pPr>
            <a:r>
              <a:rPr lang="ru-RU" altLang="ru-RU" sz="1800" b="1" dirty="0" smtClean="0">
                <a:solidFill>
                  <a:srgbClr val="000099"/>
                </a:solidFill>
              </a:rPr>
              <a:t>До 1 июля 2018 года дана отсрочка для индивидуальных предпринимателей на </a:t>
            </a:r>
            <a:r>
              <a:rPr lang="ru-RU" altLang="ru-RU" sz="1800" b="1" dirty="0" err="1" smtClean="0">
                <a:solidFill>
                  <a:srgbClr val="000099"/>
                </a:solidFill>
              </a:rPr>
              <a:t>спец.режимах</a:t>
            </a:r>
            <a:r>
              <a:rPr lang="ru-RU" altLang="ru-RU" sz="1800" b="1" dirty="0" smtClean="0">
                <a:solidFill>
                  <a:srgbClr val="000099"/>
                </a:solidFill>
              </a:rPr>
              <a:t>  (ЕНВД / патент)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67F665-F7C5-3B4C-A9BA-FB290DCE3FE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14783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spcBef>
                <a:spcPct val="40000"/>
              </a:spcBef>
              <a:spcAft>
                <a:spcPct val="0"/>
              </a:spcAft>
            </a:pPr>
            <a:r>
              <a:rPr lang="ru-RU" altLang="ru-RU" sz="2000" dirty="0" smtClean="0"/>
              <a:t>С 1 февраля 2017 года на учет можно будет поставить только ККТ нового образца, </a:t>
            </a:r>
            <a:r>
              <a:rPr lang="ru-RU" altLang="ru-RU" sz="2000" b="1" dirty="0" smtClean="0">
                <a:solidFill>
                  <a:srgbClr val="000099"/>
                </a:solidFill>
              </a:rPr>
              <a:t>с 1 июля 2017 года необходимо применять только новую или модернизированную кассовую технику</a:t>
            </a:r>
            <a:r>
              <a:rPr lang="ru-RU" altLang="ru-RU" sz="2000" dirty="0" smtClean="0"/>
              <a:t> </a:t>
            </a:r>
          </a:p>
          <a:p>
            <a:pPr>
              <a:lnSpc>
                <a:spcPct val="80000"/>
              </a:lnSpc>
              <a:spcBef>
                <a:spcPct val="40000"/>
              </a:spcBef>
              <a:spcAft>
                <a:spcPct val="0"/>
              </a:spcAft>
            </a:pPr>
            <a:r>
              <a:rPr lang="ru-RU" altLang="ru-RU" sz="2000" dirty="0" smtClean="0"/>
              <a:t>В новых ККТ электронная кассовая лента защищенная </a:t>
            </a:r>
            <a:r>
              <a:rPr lang="ru-RU" altLang="ru-RU" sz="2000" b="1" dirty="0" smtClean="0">
                <a:solidFill>
                  <a:srgbClr val="000099"/>
                </a:solidFill>
              </a:rPr>
              <a:t>(ЭКЛЗ) заменена на фискальный накопитель</a:t>
            </a:r>
            <a:r>
              <a:rPr lang="ru-RU" altLang="ru-RU" sz="2000" dirty="0" smtClean="0"/>
              <a:t>, который обеспечивает передачу чека в систему ФНС через оператора фискальных данных</a:t>
            </a:r>
          </a:p>
          <a:p>
            <a:pPr>
              <a:lnSpc>
                <a:spcPct val="80000"/>
              </a:lnSpc>
              <a:spcBef>
                <a:spcPct val="35000"/>
              </a:spcBef>
              <a:spcAft>
                <a:spcPct val="0"/>
              </a:spcAft>
            </a:pPr>
            <a:r>
              <a:rPr lang="ru-RU" altLang="ru-RU" sz="2000" dirty="0" smtClean="0"/>
              <a:t>Ряд используемых «старых» моделей кассовых аппаратов </a:t>
            </a:r>
            <a:r>
              <a:rPr lang="ru-RU" altLang="ru-RU" sz="2000" b="1" dirty="0" smtClean="0">
                <a:solidFill>
                  <a:srgbClr val="000099"/>
                </a:solidFill>
              </a:rPr>
              <a:t>может быть модернизирован</a:t>
            </a:r>
            <a:r>
              <a:rPr lang="ru-RU" altLang="ru-RU" sz="2000" dirty="0" smtClean="0"/>
              <a:t>, модернизированная касса – это фактически новая модель кассы, с новым серийным номером </a:t>
            </a:r>
          </a:p>
          <a:p>
            <a:pPr marL="531813" lvl="1" indent="-190500">
              <a:lnSpc>
                <a:spcPct val="80000"/>
              </a:lnSpc>
              <a:spcBef>
                <a:spcPct val="35000"/>
              </a:spcBef>
              <a:spcAft>
                <a:spcPct val="0"/>
              </a:spcAft>
            </a:pPr>
            <a:r>
              <a:rPr lang="ru-RU" altLang="ru-RU" sz="1800" dirty="0" smtClean="0"/>
              <a:t>информацию о возможности модернизации кассы нужно получить </a:t>
            </a:r>
            <a:br>
              <a:rPr lang="ru-RU" altLang="ru-RU" sz="1800" dirty="0" smtClean="0"/>
            </a:br>
            <a:r>
              <a:rPr lang="ru-RU" altLang="ru-RU" sz="1800" dirty="0" smtClean="0"/>
              <a:t>у производителя </a:t>
            </a:r>
          </a:p>
          <a:p>
            <a:pPr>
              <a:lnSpc>
                <a:spcPct val="80000"/>
              </a:lnSpc>
              <a:spcBef>
                <a:spcPct val="40000"/>
              </a:spcBef>
              <a:spcAft>
                <a:spcPct val="0"/>
              </a:spcAft>
            </a:pPr>
            <a:r>
              <a:rPr lang="ru-RU" altLang="ru-RU" sz="2000" dirty="0" smtClean="0"/>
              <a:t>Обязательный договор с Центрами технического обслуживания (ЦТО) для новых ККТ </a:t>
            </a:r>
            <a:r>
              <a:rPr lang="ru-RU" altLang="ru-RU" sz="2000" b="1" dirty="0" smtClean="0">
                <a:solidFill>
                  <a:srgbClr val="000099"/>
                </a:solidFill>
              </a:rPr>
              <a:t>не требуется</a:t>
            </a:r>
            <a:r>
              <a:rPr lang="ru-RU" altLang="ru-RU" sz="2000" dirty="0" smtClean="0"/>
              <a:t>, но гарантийный ремонт сохраняется</a:t>
            </a:r>
          </a:p>
          <a:p>
            <a:pPr>
              <a:lnSpc>
                <a:spcPct val="80000"/>
              </a:lnSpc>
              <a:spcBef>
                <a:spcPct val="40000"/>
              </a:spcBef>
              <a:spcAft>
                <a:spcPct val="0"/>
              </a:spcAft>
            </a:pPr>
            <a:r>
              <a:rPr lang="ru-RU" altLang="ru-RU" sz="2000" dirty="0" smtClean="0"/>
              <a:t>Актуальный реестр ККТ, соответствующих требованиям 54-ФЗ, размещен на сайте ФНС </a:t>
            </a:r>
            <a:r>
              <a:rPr lang="ru-RU" altLang="ru-RU" sz="2000" dirty="0" smtClean="0">
                <a:hlinkClick r:id="rId3"/>
              </a:rPr>
              <a:t>https://www.nalog.ru/rn77/related_activities/registries/reestrkkt/</a:t>
            </a:r>
            <a:endParaRPr lang="ru-RU" altLang="ru-RU" sz="2000" dirty="0" smtClean="0"/>
          </a:p>
          <a:p>
            <a:pPr>
              <a:lnSpc>
                <a:spcPct val="80000"/>
              </a:lnSpc>
              <a:spcBef>
                <a:spcPct val="40000"/>
              </a:spcBef>
              <a:spcAft>
                <a:spcPct val="0"/>
              </a:spcAft>
            </a:pPr>
            <a:r>
              <a:rPr lang="ru-RU" altLang="ru-RU" sz="2000" dirty="0" smtClean="0"/>
              <a:t>Постановка на учет ККТ выполняется в Личном кабинете налогоплательщика на сайте ФНС, без посещения налоговых органов</a:t>
            </a:r>
          </a:p>
          <a:p>
            <a:pPr>
              <a:lnSpc>
                <a:spcPct val="80000"/>
              </a:lnSpc>
              <a:spcBef>
                <a:spcPct val="40000"/>
              </a:spcBef>
              <a:spcAft>
                <a:spcPct val="0"/>
              </a:spcAft>
            </a:pPr>
            <a:endParaRPr lang="ru-RU" altLang="ru-RU" sz="2000" dirty="0" smtClean="0"/>
          </a:p>
          <a:p>
            <a:pPr>
              <a:lnSpc>
                <a:spcPct val="80000"/>
              </a:lnSpc>
              <a:spcBef>
                <a:spcPct val="40000"/>
              </a:spcBef>
              <a:spcAft>
                <a:spcPct val="0"/>
              </a:spcAft>
            </a:pPr>
            <a:r>
              <a:rPr lang="ru-RU" altLang="ru-RU" sz="2000" dirty="0" smtClean="0"/>
              <a:t>НЕ НАДО ХОДИТЬ ТЕПЕРЬ В НАЛОГОВУЮ С КАССОЙ И ИНЖЕНЕРОМ </a:t>
            </a:r>
            <a:r>
              <a:rPr lang="ru-RU" altLang="ru-RU" sz="2000" dirty="0" smtClean="0"/>
              <a:t>ЦТО</a:t>
            </a:r>
            <a:r>
              <a:rPr lang="en-US" altLang="ru-RU" sz="2000" dirty="0" smtClean="0"/>
              <a:t>/</a:t>
            </a:r>
            <a:r>
              <a:rPr lang="en-US" altLang="ru-RU" sz="2000" baseline="0" dirty="0" smtClean="0"/>
              <a:t> </a:t>
            </a:r>
            <a:endParaRPr lang="ru-RU" altLang="ru-RU" sz="2000" dirty="0" smtClean="0"/>
          </a:p>
          <a:p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67F665-F7C5-3B4C-A9BA-FB290DCE3FE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40815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81000" indent="-381000">
              <a:lnSpc>
                <a:spcPct val="80000"/>
              </a:lnSpc>
              <a:spcBef>
                <a:spcPct val="40000"/>
              </a:spcBef>
              <a:spcAft>
                <a:spcPct val="0"/>
              </a:spcAft>
            </a:pPr>
            <a:r>
              <a:rPr lang="ru-RU" altLang="ru-RU" sz="2000" b="1" dirty="0" smtClean="0">
                <a:solidFill>
                  <a:srgbClr val="000099"/>
                </a:solidFill>
              </a:rPr>
              <a:t>Фискальный накопитель (ФН)</a:t>
            </a:r>
            <a:r>
              <a:rPr lang="ru-RU" altLang="ru-RU" sz="2000" dirty="0" smtClean="0"/>
              <a:t> - шифровальное (криптографическое) средство защиты фискальных данных в опломбированном корпусе</a:t>
            </a:r>
          </a:p>
          <a:p>
            <a:pPr marL="650875" lvl="2" indent="-304800">
              <a:lnSpc>
                <a:spcPct val="80000"/>
              </a:lnSpc>
              <a:spcBef>
                <a:spcPct val="40000"/>
              </a:spcBef>
              <a:spcAft>
                <a:spcPct val="0"/>
              </a:spcAft>
            </a:pPr>
            <a:r>
              <a:rPr lang="ru-RU" altLang="ru-RU" dirty="0" smtClean="0"/>
              <a:t>формирует фискальный признак («подписывает» чеки)</a:t>
            </a:r>
            <a:r>
              <a:rPr lang="ru-RU" altLang="ru-RU" dirty="0" smtClean="0">
                <a:solidFill>
                  <a:schemeClr val="tx1"/>
                </a:solidFill>
              </a:rPr>
              <a:t> </a:t>
            </a:r>
          </a:p>
          <a:p>
            <a:pPr marL="650875" lvl="2" indent="-304800">
              <a:lnSpc>
                <a:spcPct val="80000"/>
              </a:lnSpc>
              <a:spcBef>
                <a:spcPct val="40000"/>
              </a:spcBef>
              <a:spcAft>
                <a:spcPct val="0"/>
              </a:spcAft>
            </a:pPr>
            <a:r>
              <a:rPr lang="ru-RU" altLang="ru-RU" dirty="0" smtClean="0"/>
              <a:t>обеспечивает запись фискальных данных в некорректируемом виде – ФИГ ВЫ ЧЕГО МОЖЕТЕ ПОМЕНЯТЬ!! </a:t>
            </a:r>
          </a:p>
          <a:p>
            <a:pPr marL="650875" lvl="2" indent="-304800">
              <a:lnSpc>
                <a:spcPct val="80000"/>
              </a:lnSpc>
              <a:spcBef>
                <a:spcPct val="40000"/>
              </a:spcBef>
              <a:spcAft>
                <a:spcPct val="0"/>
              </a:spcAft>
            </a:pPr>
            <a:r>
              <a:rPr lang="ru-RU" altLang="ru-RU" dirty="0" smtClean="0"/>
              <a:t>связывается с оператором фискальных данных и передает ему «подписанные» чеки</a:t>
            </a:r>
          </a:p>
          <a:p>
            <a:pPr marL="650875" lvl="2" indent="-304800">
              <a:lnSpc>
                <a:spcPct val="80000"/>
              </a:lnSpc>
              <a:spcBef>
                <a:spcPct val="40000"/>
              </a:spcBef>
              <a:spcAft>
                <a:spcPct val="0"/>
              </a:spcAft>
            </a:pPr>
            <a:r>
              <a:rPr lang="ru-RU" altLang="ru-RU" dirty="0" smtClean="0"/>
              <a:t>получает подтверждение («квитанции») от оператора о получении чеков</a:t>
            </a:r>
          </a:p>
          <a:p>
            <a:pPr marL="650875" lvl="2" indent="-304800">
              <a:lnSpc>
                <a:spcPct val="80000"/>
              </a:lnSpc>
              <a:spcBef>
                <a:spcPct val="40000"/>
              </a:spcBef>
              <a:spcAft>
                <a:spcPct val="0"/>
              </a:spcAft>
            </a:pPr>
            <a:r>
              <a:rPr lang="ru-RU" altLang="ru-RU" dirty="0" smtClean="0"/>
              <a:t>обеспечивает энергонезависимое долговременное хранение </a:t>
            </a:r>
            <a:br>
              <a:rPr lang="ru-RU" altLang="ru-RU" dirty="0" smtClean="0"/>
            </a:br>
            <a:r>
              <a:rPr lang="ru-RU" altLang="ru-RU" dirty="0" smtClean="0"/>
              <a:t>(очередь всех непереданных чеков)</a:t>
            </a:r>
          </a:p>
          <a:p>
            <a:pPr marL="381000" indent="-381000">
              <a:lnSpc>
                <a:spcPct val="80000"/>
              </a:lnSpc>
              <a:spcBef>
                <a:spcPct val="40000"/>
              </a:spcBef>
              <a:spcAft>
                <a:spcPct val="0"/>
              </a:spcAft>
            </a:pPr>
            <a:r>
              <a:rPr lang="ru-RU" altLang="ru-RU" sz="2000" dirty="0" smtClean="0"/>
              <a:t>Примерная стоимость ФН – 6 000 руб. </a:t>
            </a:r>
          </a:p>
          <a:p>
            <a:pPr marL="381000" indent="-381000">
              <a:lnSpc>
                <a:spcPct val="80000"/>
              </a:lnSpc>
              <a:spcBef>
                <a:spcPct val="40000"/>
              </a:spcBef>
              <a:spcAft>
                <a:spcPct val="0"/>
              </a:spcAft>
            </a:pPr>
            <a:r>
              <a:rPr lang="ru-RU" altLang="ru-RU" sz="2000" dirty="0" smtClean="0"/>
              <a:t>Сроки действия ФН зависят от интенсивности и режима использования и составляют от 13 до 36 месяцев</a:t>
            </a:r>
          </a:p>
          <a:p>
            <a:pPr marL="381000" indent="-381000">
              <a:lnSpc>
                <a:spcPct val="80000"/>
              </a:lnSpc>
              <a:spcBef>
                <a:spcPct val="40000"/>
              </a:spcBef>
              <a:spcAft>
                <a:spcPct val="0"/>
              </a:spcAft>
            </a:pPr>
            <a:r>
              <a:rPr lang="ru-RU" altLang="ru-RU" sz="2000" dirty="0" smtClean="0"/>
              <a:t>Актуальный реестры фискальных накопителей размещен на сайте ФНС </a:t>
            </a:r>
            <a:r>
              <a:rPr lang="ru-RU" altLang="ru-RU" sz="2000" dirty="0" smtClean="0">
                <a:hlinkClick r:id="rId3"/>
              </a:rPr>
              <a:t>https://www.nalog.ru/rn77/related_activities/registries/reestr_fiscal</a:t>
            </a:r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67F665-F7C5-3B4C-A9BA-FB290DCE3FE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192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73050" indent="-273050"/>
            <a:r>
              <a:rPr lang="ru-RU" altLang="ru-RU" sz="1200" dirty="0" smtClean="0"/>
              <a:t>Оператор фискальных данных (ОФД) - организация, получившая разрешение на обработку фискальных данных для передачи данных о произведенных розничных расчетах в ФНС</a:t>
            </a:r>
          </a:p>
          <a:p>
            <a:pPr marL="273050" indent="-273050"/>
            <a:r>
              <a:rPr lang="ru-RU" altLang="ru-RU" sz="1200" dirty="0" smtClean="0"/>
              <a:t>Оператор фискальных данных получает информацию о розничной продаже от фискальных накопителей ККТ и передает данные в ФНС</a:t>
            </a:r>
          </a:p>
          <a:p>
            <a:pPr marL="273050" indent="-273050"/>
            <a:r>
              <a:rPr lang="ru-RU" altLang="ru-RU" sz="1200" dirty="0" smtClean="0"/>
              <a:t>Актуальный реестр ОФД опубликован на сайте ФНС РФ - </a:t>
            </a:r>
            <a:r>
              <a:rPr lang="ru-RU" altLang="ru-RU" sz="1200" dirty="0" smtClean="0">
                <a:hlinkClick r:id="rId3"/>
              </a:rPr>
              <a:t>https://www.nalog.ru/rn77/related_activities/registries/fiscaloperators/</a:t>
            </a:r>
            <a:endParaRPr lang="ru-RU" altLang="ru-RU" sz="1200" dirty="0" smtClean="0"/>
          </a:p>
          <a:p>
            <a:pPr marL="273050" indent="-273050"/>
            <a:r>
              <a:rPr lang="ru-RU" altLang="ru-RU" sz="1200" dirty="0" smtClean="0"/>
              <a:t>ТАМ СЕЙЧАС</a:t>
            </a:r>
            <a:r>
              <a:rPr lang="ru-RU" altLang="ru-RU" sz="1200" baseline="0" dirty="0" smtClean="0"/>
              <a:t> ВСЕГО 5 КОМПАНИЙ, сложный процесс получения статуса </a:t>
            </a:r>
            <a:endParaRPr lang="ru-RU" altLang="ru-RU" sz="1200" dirty="0" smtClean="0"/>
          </a:p>
          <a:p>
            <a:pPr marL="273050" indent="-273050"/>
            <a:r>
              <a:rPr lang="ru-RU" altLang="ru-RU" sz="1200" dirty="0" smtClean="0"/>
              <a:t>Каждая организация, использующая ККТ, обязана заключить договор с выбранным ОФД, ориентировочная годовая стоимость договора – 3 000 руб. </a:t>
            </a:r>
          </a:p>
          <a:p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67F665-F7C5-3B4C-A9BA-FB290DCE3FE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60469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914400" marR="0" lvl="1" indent="-4572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ru-RU" altLang="ru-RU" sz="2800" u="sng" dirty="0" smtClean="0">
                <a:solidFill>
                  <a:srgbClr val="00B050"/>
                </a:solidFill>
              </a:rPr>
              <a:t>Каждый чек будет передавать в ФНС следующую информацию</a:t>
            </a:r>
            <a:endParaRPr lang="en-US" sz="2800" u="sng" kern="1200" dirty="0" smtClean="0">
              <a:solidFill>
                <a:srgbClr val="878688"/>
              </a:solidFill>
              <a:latin typeface="+mn-lt"/>
              <a:ea typeface="+mn-ea"/>
              <a:cs typeface="+mn-cs"/>
            </a:endParaRPr>
          </a:p>
          <a:p>
            <a:pPr marL="914400" lvl="1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ru-RU" altLang="ru-RU" sz="2800" dirty="0" smtClean="0"/>
          </a:p>
          <a:p>
            <a:pPr marL="914400" lvl="1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ru-RU" altLang="ru-RU" sz="2800" dirty="0" smtClean="0"/>
              <a:t>Информация о продавце: ИНН, система налогообложения и др.</a:t>
            </a:r>
          </a:p>
          <a:p>
            <a:pPr marL="914400" lvl="1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ru-RU" altLang="ru-RU" sz="2800" dirty="0" smtClean="0"/>
              <a:t>Информация о кассе: заводской номер, место установки и др.</a:t>
            </a:r>
          </a:p>
          <a:p>
            <a:pPr marL="914400" lvl="1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ru-RU" altLang="ru-RU" sz="2800" dirty="0" smtClean="0"/>
              <a:t>Заводской номер фискального накопителя</a:t>
            </a:r>
          </a:p>
          <a:p>
            <a:pPr marL="914400" lvl="1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ru-RU" altLang="ru-RU" sz="2800" dirty="0" smtClean="0"/>
              <a:t>ИНН и наименование оператора фискальных данных</a:t>
            </a:r>
          </a:p>
          <a:p>
            <a:pPr marL="914400" lvl="1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ru-RU" altLang="ru-RU" sz="2800" dirty="0" smtClean="0"/>
              <a:t>дата, время и форму (наличная или электронная) расчета</a:t>
            </a:r>
          </a:p>
          <a:p>
            <a:pPr marL="914400" lvl="1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ru-RU" altLang="ru-RU" sz="2800" dirty="0" smtClean="0"/>
              <a:t>признак расчета (приход или расход)</a:t>
            </a:r>
          </a:p>
          <a:p>
            <a:pPr marL="914400" lvl="1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ru-RU" altLang="ru-RU" sz="2800" b="1" dirty="0" smtClean="0">
                <a:solidFill>
                  <a:srgbClr val="00B050"/>
                </a:solidFill>
              </a:rPr>
              <a:t>наименование товаров, итоговая сумма расчета по каждой строке указанием ставки и размера НДС </a:t>
            </a:r>
          </a:p>
          <a:p>
            <a:pPr marL="914400" lvl="1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ru-RU" altLang="ru-RU" sz="2800" dirty="0" smtClean="0"/>
              <a:t>номер телефона или e-</a:t>
            </a:r>
            <a:r>
              <a:rPr lang="ru-RU" altLang="ru-RU" sz="2800" dirty="0" err="1" smtClean="0"/>
              <a:t>mail</a:t>
            </a:r>
            <a:r>
              <a:rPr lang="ru-RU" altLang="ru-RU" sz="2800" dirty="0" smtClean="0"/>
              <a:t> покупателя (если чек или БСО передаются в электронной форме)</a:t>
            </a:r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Чеки теперь как бумажные, так и на электронную почту </a:t>
            </a:r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67F665-F7C5-3B4C-A9BA-FB290DCE3FED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74409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67F665-F7C5-3B4C-A9BA-FB290DCE3FED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17329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0B903-1569-B941-848E-127BD133DFE7}" type="datetimeFigureOut">
              <a:rPr lang="ru-RU" smtClean="0"/>
              <a:t>09.11.2016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DF6E5-51A7-4048-BE42-2589C64D9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592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0B903-1569-B941-848E-127BD133DFE7}" type="datetimeFigureOut">
              <a:rPr lang="ru-RU" smtClean="0"/>
              <a:t>09.11.2016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DF6E5-51A7-4048-BE42-2589C64D9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9152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. загол.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0B903-1569-B941-848E-127BD133DFE7}" type="datetimeFigureOut">
              <a:rPr lang="ru-RU" smtClean="0"/>
              <a:t>09.11.2016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DF6E5-51A7-4048-BE42-2589C64D9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8134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0B903-1569-B941-848E-127BD133DFE7}" type="datetimeFigureOut">
              <a:rPr lang="ru-RU" smtClean="0"/>
              <a:t>09.11.2016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DF6E5-51A7-4048-BE42-2589C64D9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0218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0B903-1569-B941-848E-127BD133DFE7}" type="datetimeFigureOut">
              <a:rPr lang="ru-RU" smtClean="0"/>
              <a:t>09.11.2016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DF6E5-51A7-4048-BE42-2589C64D9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1426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0B903-1569-B941-848E-127BD133DFE7}" type="datetimeFigureOut">
              <a:rPr lang="ru-RU" smtClean="0"/>
              <a:t>09.11.2016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DF6E5-51A7-4048-BE42-2589C64D9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1999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0B903-1569-B941-848E-127BD133DFE7}" type="datetimeFigureOut">
              <a:rPr lang="ru-RU" smtClean="0"/>
              <a:t>09.11.2016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DF6E5-51A7-4048-BE42-2589C64D9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5510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0B903-1569-B941-848E-127BD133DFE7}" type="datetimeFigureOut">
              <a:rPr lang="ru-RU" smtClean="0"/>
              <a:t>09.11.2016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DF6E5-51A7-4048-BE42-2589C64D9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2147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0B903-1569-B941-848E-127BD133DFE7}" type="datetimeFigureOut">
              <a:rPr lang="ru-RU" smtClean="0"/>
              <a:t>09.11.2016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DF6E5-51A7-4048-BE42-2589C64D9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48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0B903-1569-B941-848E-127BD133DFE7}" type="datetimeFigureOut">
              <a:rPr lang="ru-RU" smtClean="0"/>
              <a:t>09.11.2016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DF6E5-51A7-4048-BE42-2589C64D9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1918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0B903-1569-B941-848E-127BD133DFE7}" type="datetimeFigureOut">
              <a:rPr lang="ru-RU" smtClean="0"/>
              <a:t>09.11.2016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DF6E5-51A7-4048-BE42-2589C64D9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699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10B903-1569-B941-848E-127BD133DFE7}" type="datetimeFigureOut">
              <a:rPr lang="ru-RU" smtClean="0"/>
              <a:t>09.11.2016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CDF6E5-51A7-4048-BE42-2589C64D96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5943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hyperlink" Target="http://www.npcab.ru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a-data.pro/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alog.ru/rn77/related_activities/registries/reestrkkt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alog.ru/rn77/related_activities/registries/reestr_fiscal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alog.ru/rn77/related_activities/registries/fiscaloperators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://1c.ru/kkt" TargetMode="External"/><Relationship Id="rId3" Type="http://schemas.openxmlformats.org/officeDocument/2006/relationships/hyperlink" Target="https://its.1c.ru/db/kkt" TargetMode="External"/><Relationship Id="rId7" Type="http://schemas.openxmlformats.org/officeDocument/2006/relationships/hyperlink" Target="https://its.1c.ru/db/content/kkt/src/%D1%82_6_%D0%BF%D0%B5%D1%80%D0%B5%D1%80%D0%B5%D0%B3%D0%B8%D1%81%D1%82%D1%80%D0%B0%D1%86%D0%B8%D1%8F.htm?_=1475676128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its.1c.ru/db/content/kkt/src/%D1%82_5_%D1%80%D0%B5%D0%B3%D0%B8%D1%81%D1%82%D1%80%D0%B0%D1%86%D0%B8%D1%8F_%D0%BA%D0%BA%D1%82.htm?_=1475676128" TargetMode="External"/><Relationship Id="rId5" Type="http://schemas.openxmlformats.org/officeDocument/2006/relationships/hyperlink" Target="https://its.1c.ru/db/content/kkt/src/%D1%82_2_%D1%82%D1%80%D0%B5%D0%B1%D0%BE%D0%B2%D0%B0%D0%BD%D0%B8%D1%8F_%D0%BA_%D0%BA%D0%BA%D1%82.htm?_=1475676128" TargetMode="External"/><Relationship Id="rId4" Type="http://schemas.openxmlformats.org/officeDocument/2006/relationships/hyperlink" Target="https://its.1c.ru/db/content/kkt/src/%D1%82_1_0_%D1%81%D1%80%D0%BE%D0%BA%D0%B8%20%D0%BF%D0%B5%D1%80%D0%B5%D1%85%D0%BE%D0%B4%D0%B0%20%D0%BD%D0%B0%20%D0%BE%D0%BD%D0%BB%D0%B0%D0%B9%D0%BD%20%D0%BA%D0%BA%D1%82.htm?_=1475676128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Изображение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Изображение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4653"/>
          </a:xfrm>
          <a:prstGeom prst="rect">
            <a:avLst/>
          </a:prstGeom>
        </p:spPr>
      </p:pic>
      <p:pic>
        <p:nvPicPr>
          <p:cNvPr id="13" name="Изображение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18" y="494776"/>
            <a:ext cx="12192000" cy="685465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58988" y="2038734"/>
            <a:ext cx="10794783" cy="206210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ru-RU" sz="36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Переход на </a:t>
            </a:r>
            <a:r>
              <a:rPr lang="ru-RU" sz="3600" b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онлайн-кассы.</a:t>
            </a:r>
          </a:p>
          <a:p>
            <a:r>
              <a:rPr lang="ru-RU" sz="3600" b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ru-RU" sz="36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ru-RU" sz="36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ru-RU" sz="2800" b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Нормативно-правовое регулирование. </a:t>
            </a:r>
            <a:r>
              <a:rPr lang="ru-RU" sz="2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ru-RU" sz="2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ru-RU" sz="2800" b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Реализация изменений законодательства в </a:t>
            </a:r>
            <a:r>
              <a:rPr lang="ru-RU" sz="2800" b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решениях 1С.</a:t>
            </a:r>
            <a:endParaRPr lang="ru-RU" sz="2800" b="1" dirty="0" smtClean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03532" y="265807"/>
            <a:ext cx="535284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b="1" dirty="0" smtClean="0">
                <a:solidFill>
                  <a:schemeClr val="bg1"/>
                </a:solidFill>
                <a:latin typeface="+mj-lt"/>
              </a:rPr>
              <a:t>Компания «А-Дата»</a:t>
            </a:r>
            <a:endParaRPr lang="ru-RU" sz="26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06639" y="5340719"/>
            <a:ext cx="7496415" cy="15850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+mj-lt"/>
              </a:rPr>
              <a:t>Бабкина Ольга 	</a:t>
            </a:r>
          </a:p>
          <a:p>
            <a:r>
              <a:rPr lang="ru-RU" sz="9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ru-RU" sz="900" b="1" dirty="0" smtClean="0">
                <a:solidFill>
                  <a:schemeClr val="bg1"/>
                </a:solidFill>
                <a:latin typeface="+mj-lt"/>
              </a:rPr>
              <a:t> </a:t>
            </a:r>
          </a:p>
          <a:p>
            <a:r>
              <a:rPr lang="ru-RU" sz="2000" i="1" dirty="0" smtClean="0">
                <a:solidFill>
                  <a:schemeClr val="bg1"/>
                </a:solidFill>
                <a:latin typeface="+mj-lt"/>
              </a:rPr>
              <a:t>Руководитель департамента маркетинга, Ведущий специалист по работе с ключевыми клиентами</a:t>
            </a:r>
          </a:p>
          <a:p>
            <a:endParaRPr lang="ru-RU" sz="2400" dirty="0" smtClean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95266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956330" y="272866"/>
            <a:ext cx="10645573" cy="595261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r>
              <a:rPr lang="ru-RU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Рекомендации по организации торгового учета в новых условиях </a:t>
            </a:r>
            <a:endParaRPr lang="en-US" sz="2800" dirty="0" smtClean="0">
              <a:solidFill>
                <a:srgbClr val="878688"/>
              </a:solidFill>
              <a:latin typeface="+mj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03275" y="365765"/>
            <a:ext cx="45719" cy="37623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956330" y="3246889"/>
            <a:ext cx="10548938" cy="3970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449263" lvl="0" indent="-449263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Font typeface="Arial" panose="020B0604020202020204" pitchFamily="34" charset="0"/>
              <a:buChar char="•"/>
            </a:pPr>
            <a:endParaRPr lang="ru-RU" altLang="ru-RU" sz="2200" kern="0" dirty="0">
              <a:solidFill>
                <a:srgbClr val="00B050"/>
              </a:solidFill>
              <a:latin typeface="Arial"/>
              <a:cs typeface="Arial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80949" y="1397152"/>
            <a:ext cx="102997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1938" indent="-261938">
              <a:lnSpc>
                <a:spcPct val="80000"/>
              </a:lnSpc>
              <a:spcBef>
                <a:spcPct val="35000"/>
              </a:spcBef>
              <a:spcAft>
                <a:spcPct val="0"/>
              </a:spcAft>
            </a:pPr>
            <a:r>
              <a:rPr lang="ru-RU" altLang="ru-RU" sz="2800" dirty="0"/>
              <a:t>Для любой компании или ИП можно подобрать удобное решение 1С: </a:t>
            </a:r>
          </a:p>
          <a:p>
            <a:pPr marL="622300" lvl="1">
              <a:lnSpc>
                <a:spcPct val="80000"/>
              </a:lnSpc>
              <a:spcBef>
                <a:spcPct val="35000"/>
              </a:spcBef>
              <a:spcAft>
                <a:spcPct val="0"/>
              </a:spcAft>
            </a:pPr>
            <a:r>
              <a:rPr lang="ru-RU" altLang="ru-RU" sz="2800" dirty="0"/>
              <a:t>«1С:Мобильная касса» – мобильное приложение для планшета или смартфона, </a:t>
            </a:r>
            <a:r>
              <a:rPr lang="ru-RU" altLang="ru-RU" sz="2800" dirty="0" smtClean="0"/>
              <a:t>стоимостью </a:t>
            </a:r>
            <a:r>
              <a:rPr lang="ru-RU" altLang="ru-RU" sz="2800" dirty="0"/>
              <a:t>1 500 руб. </a:t>
            </a:r>
          </a:p>
          <a:p>
            <a:pPr marL="622300" lvl="1">
              <a:lnSpc>
                <a:spcPct val="80000"/>
              </a:lnSpc>
              <a:spcBef>
                <a:spcPct val="35000"/>
              </a:spcBef>
              <a:spcAft>
                <a:spcPct val="0"/>
              </a:spcAft>
            </a:pPr>
            <a:r>
              <a:rPr lang="ru-RU" altLang="ru-RU" sz="2800" dirty="0"/>
              <a:t>«1С:Розница» </a:t>
            </a:r>
            <a:r>
              <a:rPr lang="ru-RU" altLang="ru-RU" sz="2800" dirty="0" smtClean="0"/>
              <a:t>–от </a:t>
            </a:r>
            <a:r>
              <a:rPr lang="ru-RU" altLang="ru-RU" sz="2800" dirty="0"/>
              <a:t>3 300 руб., с бесплатным бессрочным обновлением и поддержкой</a:t>
            </a:r>
          </a:p>
          <a:p>
            <a:pPr marL="622300" lvl="1">
              <a:lnSpc>
                <a:spcPct val="80000"/>
              </a:lnSpc>
              <a:spcBef>
                <a:spcPct val="35000"/>
              </a:spcBef>
              <a:spcAft>
                <a:spcPct val="0"/>
              </a:spcAft>
            </a:pPr>
            <a:r>
              <a:rPr lang="ru-RU" altLang="ru-RU" sz="2800" dirty="0"/>
              <a:t>«1С:Управление небольшой фирмой» -- облачное решение стоимостью от 1000 руб. в месяц с легкой интеграцией с интернет-магазинами</a:t>
            </a:r>
          </a:p>
          <a:p>
            <a:pPr marL="622300" lvl="1">
              <a:lnSpc>
                <a:spcPct val="80000"/>
              </a:lnSpc>
              <a:spcBef>
                <a:spcPct val="35000"/>
              </a:spcBef>
              <a:spcAft>
                <a:spcPct val="0"/>
              </a:spcAft>
            </a:pPr>
            <a:r>
              <a:rPr lang="ru-RU" altLang="ru-RU" sz="2800" dirty="0"/>
              <a:t>«1С:Управление торговлей» и другие решения для торговых компаний любых масштабов и видов деятельности и другие решения</a:t>
            </a:r>
          </a:p>
        </p:txBody>
      </p:sp>
    </p:spTree>
    <p:extLst>
      <p:ext uri="{BB962C8B-B14F-4D97-AF65-F5344CB8AC3E}">
        <p14:creationId xmlns:p14="http://schemas.microsoft.com/office/powerpoint/2010/main" val="2018265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956330" y="272866"/>
            <a:ext cx="10930870" cy="902791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80000"/>
              </a:lnSpc>
              <a:spcBef>
                <a:spcPct val="40000"/>
              </a:spcBef>
              <a:spcAft>
                <a:spcPct val="0"/>
              </a:spcAft>
            </a:pPr>
            <a:r>
              <a:rPr lang="ru-RU" altLang="ru-RU" sz="2800" dirty="0" smtClean="0">
                <a:solidFill>
                  <a:schemeClr val="folHlink"/>
                </a:solidFill>
              </a:rPr>
              <a:t>Бюджетные варианты организации </a:t>
            </a:r>
            <a:r>
              <a:rPr lang="ru-RU" altLang="ru-RU" sz="2800" dirty="0">
                <a:solidFill>
                  <a:schemeClr val="folHlink"/>
                </a:solidFill>
              </a:rPr>
              <a:t>работы в новых условиях – </a:t>
            </a:r>
            <a:br>
              <a:rPr lang="ru-RU" altLang="ru-RU" sz="2800" dirty="0">
                <a:solidFill>
                  <a:schemeClr val="folHlink"/>
                </a:solidFill>
              </a:rPr>
            </a:br>
            <a:r>
              <a:rPr lang="ru-RU" altLang="ru-RU" sz="2800" dirty="0">
                <a:solidFill>
                  <a:schemeClr val="folHlink"/>
                </a:solidFill>
              </a:rPr>
              <a:t>для тех бизнесов, которые ранее </a:t>
            </a:r>
            <a:r>
              <a:rPr lang="ru-RU" altLang="ru-RU" sz="2800" dirty="0" smtClean="0">
                <a:solidFill>
                  <a:schemeClr val="folHlink"/>
                </a:solidFill>
              </a:rPr>
              <a:t>не </a:t>
            </a:r>
            <a:r>
              <a:rPr lang="ru-RU" altLang="ru-RU" sz="2800" dirty="0">
                <a:solidFill>
                  <a:schemeClr val="folHlink"/>
                </a:solidFill>
              </a:rPr>
              <a:t>применяли ККТ </a:t>
            </a:r>
            <a:endParaRPr lang="ru-RU" altLang="ru-RU" sz="28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803275" y="365765"/>
            <a:ext cx="45719" cy="37623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956330" y="3246889"/>
            <a:ext cx="10548938" cy="3970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449263" lvl="0" indent="-449263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Font typeface="Arial" panose="020B0604020202020204" pitchFamily="34" charset="0"/>
              <a:buChar char="•"/>
            </a:pPr>
            <a:endParaRPr lang="ru-RU" altLang="ru-RU" sz="2200" kern="0" dirty="0">
              <a:solidFill>
                <a:srgbClr val="00B050"/>
              </a:solidFill>
              <a:latin typeface="Arial"/>
              <a:cs typeface="Arial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56330" y="1588501"/>
            <a:ext cx="10003770" cy="7903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ct val="40000"/>
              </a:spcBef>
              <a:spcAft>
                <a:spcPct val="0"/>
              </a:spcAft>
            </a:pPr>
            <a:r>
              <a:rPr lang="ru-RU" altLang="ru-RU" sz="2800" b="1" dirty="0">
                <a:solidFill>
                  <a:srgbClr val="000099"/>
                </a:solidFill>
              </a:rPr>
              <a:t>Пример:</a:t>
            </a:r>
            <a:r>
              <a:rPr lang="ru-RU" altLang="ru-RU" sz="2800" dirty="0"/>
              <a:t> Индивидуальный предприниматель оказывает услуги, </a:t>
            </a:r>
            <a:br>
              <a:rPr lang="ru-RU" altLang="ru-RU" sz="2800" dirty="0"/>
            </a:br>
            <a:r>
              <a:rPr lang="ru-RU" altLang="ru-RU" sz="2800" dirty="0"/>
              <a:t>работает на выезде. </a:t>
            </a: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503010" y="2718028"/>
            <a:ext cx="4613275" cy="355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63538" indent="-363538"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Font typeface="Arial" charset="0"/>
              <a:buChar char="•"/>
              <a:defRPr sz="2200">
                <a:solidFill>
                  <a:srgbClr val="000000"/>
                </a:solidFill>
                <a:latin typeface="Arial" charset="0"/>
                <a:cs typeface="Arial" charset="0"/>
              </a:defRPr>
            </a:lvl1pPr>
            <a:lvl2pPr marL="817563" indent="-274638">
              <a:spcBef>
                <a:spcPct val="20000"/>
              </a:spcBef>
              <a:spcAft>
                <a:spcPct val="30000"/>
              </a:spcAft>
              <a:buClr>
                <a:schemeClr val="folHlink"/>
              </a:buClr>
              <a:buFont typeface="Arial" charset="0"/>
              <a:buChar char="•"/>
              <a:defRPr sz="2000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marL="1263650" indent="-2667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Arial" charset="0"/>
              <a:buChar char="•"/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marL="2054225" indent="-3429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Arial" charset="0"/>
              <a:buChar char="•"/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marL="2462213" indent="-228600">
              <a:spcBef>
                <a:spcPct val="20000"/>
              </a:spcBef>
              <a:buClr>
                <a:srgbClr val="CC0000"/>
              </a:buClr>
              <a:buChar char="•"/>
              <a:defRPr sz="1200">
                <a:solidFill>
                  <a:srgbClr val="292929"/>
                </a:solidFill>
                <a:latin typeface="Arial" charset="0"/>
                <a:cs typeface="Arial" charset="0"/>
              </a:defRPr>
            </a:lvl5pPr>
            <a:lvl6pPr marL="2919413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Char char="•"/>
              <a:defRPr sz="1200">
                <a:solidFill>
                  <a:srgbClr val="292929"/>
                </a:solidFill>
                <a:latin typeface="Arial" charset="0"/>
                <a:cs typeface="Arial" charset="0"/>
              </a:defRPr>
            </a:lvl6pPr>
            <a:lvl7pPr marL="3376613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Char char="•"/>
              <a:defRPr sz="1200">
                <a:solidFill>
                  <a:srgbClr val="292929"/>
                </a:solidFill>
                <a:latin typeface="Arial" charset="0"/>
                <a:cs typeface="Arial" charset="0"/>
              </a:defRPr>
            </a:lvl7pPr>
            <a:lvl8pPr marL="3833813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Char char="•"/>
              <a:defRPr sz="1200">
                <a:solidFill>
                  <a:srgbClr val="292929"/>
                </a:solidFill>
                <a:latin typeface="Arial" charset="0"/>
                <a:cs typeface="Arial" charset="0"/>
              </a:defRPr>
            </a:lvl8pPr>
            <a:lvl9pPr marL="4291013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Char char="•"/>
              <a:defRPr sz="1200">
                <a:solidFill>
                  <a:srgbClr val="292929"/>
                </a:solidFill>
                <a:latin typeface="Arial" charset="0"/>
                <a:cs typeface="Arial" charset="0"/>
              </a:defRPr>
            </a:lvl9pPr>
          </a:lstStyle>
          <a:p>
            <a:pPr>
              <a:lnSpc>
                <a:spcPct val="80000"/>
              </a:lnSpc>
              <a:spcBef>
                <a:spcPct val="40000"/>
              </a:spcBef>
              <a:spcAft>
                <a:spcPct val="0"/>
              </a:spcAft>
              <a:buFont typeface="Arial" charset="0"/>
              <a:buNone/>
            </a:pPr>
            <a:r>
              <a:rPr lang="ru-RU" altLang="ru-RU" sz="1800" b="1" dirty="0">
                <a:solidFill>
                  <a:srgbClr val="000099"/>
                </a:solidFill>
              </a:rPr>
              <a:t>Рекомендуется:</a:t>
            </a:r>
          </a:p>
          <a:p>
            <a:pPr>
              <a:lnSpc>
                <a:spcPct val="80000"/>
              </a:lnSpc>
              <a:spcBef>
                <a:spcPct val="40000"/>
              </a:spcBef>
              <a:spcAft>
                <a:spcPct val="0"/>
              </a:spcAft>
            </a:pPr>
            <a:r>
              <a:rPr lang="ru-RU" altLang="ru-RU" sz="1800" dirty="0"/>
              <a:t>Фискальный регистратор совместно </a:t>
            </a:r>
            <a:br>
              <a:rPr lang="ru-RU" altLang="ru-RU" sz="1800" dirty="0"/>
            </a:br>
            <a:r>
              <a:rPr lang="ru-RU" altLang="ru-RU" sz="1800" dirty="0"/>
              <a:t>с  приложением «1С:Мобильная касса», установленным на смартфон или планшет под управлением </a:t>
            </a:r>
            <a:r>
              <a:rPr lang="en-US" altLang="ru-RU" sz="1800" dirty="0"/>
              <a:t>Android</a:t>
            </a:r>
            <a:r>
              <a:rPr lang="ru-RU" altLang="ru-RU" sz="1800" dirty="0"/>
              <a:t> </a:t>
            </a:r>
            <a:endParaRPr lang="en-US" altLang="ru-RU" sz="1800" dirty="0"/>
          </a:p>
          <a:p>
            <a:pPr>
              <a:lnSpc>
                <a:spcPct val="80000"/>
              </a:lnSpc>
              <a:spcBef>
                <a:spcPct val="40000"/>
              </a:spcBef>
              <a:spcAft>
                <a:spcPct val="0"/>
              </a:spcAft>
            </a:pPr>
            <a:r>
              <a:rPr lang="ru-RU" altLang="ru-RU" sz="1800" dirty="0"/>
              <a:t>Мобильное приложение позволяет организовать учет проданных товаров и полученной оплаты, как наличными, так и по безналичному расчету</a:t>
            </a:r>
          </a:p>
          <a:p>
            <a:pPr>
              <a:lnSpc>
                <a:spcPct val="80000"/>
              </a:lnSpc>
              <a:spcBef>
                <a:spcPct val="40000"/>
              </a:spcBef>
              <a:spcAft>
                <a:spcPct val="0"/>
              </a:spcAft>
            </a:pPr>
            <a:r>
              <a:rPr lang="ru-RU" altLang="ru-RU" sz="1800" dirty="0"/>
              <a:t>Стоимость приложения – 1 500 руб.</a:t>
            </a:r>
          </a:p>
          <a:p>
            <a:pPr>
              <a:lnSpc>
                <a:spcPct val="80000"/>
              </a:lnSpc>
              <a:spcBef>
                <a:spcPct val="40000"/>
              </a:spcBef>
              <a:spcAft>
                <a:spcPct val="0"/>
              </a:spcAft>
            </a:pPr>
            <a:endParaRPr lang="ru-RU" altLang="ru-RU" sz="1800" dirty="0"/>
          </a:p>
        </p:txBody>
      </p:sp>
      <p:pic>
        <p:nvPicPr>
          <p:cNvPr id="10" name="Picture 28" descr="1493-fiskalnii-registrator-kkm-prim-beli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4950" y="2911227"/>
            <a:ext cx="2546350" cy="1909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Box 13"/>
          <p:cNvSpPr txBox="1">
            <a:spLocks noChangeArrowheads="1"/>
          </p:cNvSpPr>
          <p:nvPr/>
        </p:nvSpPr>
        <p:spPr bwMode="auto">
          <a:xfrm>
            <a:off x="7854950" y="5167065"/>
            <a:ext cx="2052637" cy="87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9E383">
                    <a:alpha val="50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44450" algn="ctr">
                <a:solidFill>
                  <a:srgbClr val="CC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ct val="0"/>
              </a:spcBef>
            </a:pPr>
            <a:r>
              <a:rPr lang="ru-RU" altLang="ru-RU" sz="1600" b="1">
                <a:solidFill>
                  <a:srgbClr val="000000"/>
                </a:solidFill>
              </a:rPr>
              <a:t>Демоверсию можно скачать </a:t>
            </a:r>
            <a:br>
              <a:rPr lang="ru-RU" altLang="ru-RU" sz="1600" b="1">
                <a:solidFill>
                  <a:srgbClr val="000000"/>
                </a:solidFill>
              </a:rPr>
            </a:br>
            <a:r>
              <a:rPr lang="ru-RU" altLang="ru-RU" sz="1600" b="1">
                <a:solidFill>
                  <a:srgbClr val="000000"/>
                </a:solidFill>
              </a:rPr>
              <a:t>в </a:t>
            </a:r>
            <a:r>
              <a:rPr lang="en-US" altLang="ru-RU" sz="1600" b="1">
                <a:solidFill>
                  <a:srgbClr val="000000"/>
                </a:solidFill>
              </a:rPr>
              <a:t>Google Play</a:t>
            </a:r>
            <a:r>
              <a:rPr lang="ru-RU" altLang="ru-RU" sz="1600" b="1">
                <a:solidFill>
                  <a:srgbClr val="000000"/>
                </a:solidFill>
              </a:rPr>
              <a:t> бесплатно</a:t>
            </a:r>
          </a:p>
        </p:txBody>
      </p:sp>
      <p:pic>
        <p:nvPicPr>
          <p:cNvPr id="12" name="Picture 19" descr="Картинки по запросу планшет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7600" y="1984127"/>
            <a:ext cx="2035175" cy="280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6" descr="Картинки по запросу 1с мобильная касса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9287" y="5122615"/>
            <a:ext cx="979488" cy="979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4" descr="Картинки по запросу 1с мобильная касса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4468" y="2317501"/>
            <a:ext cx="1341437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7721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956330" y="272866"/>
            <a:ext cx="10930870" cy="902791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80000"/>
              </a:lnSpc>
              <a:spcBef>
                <a:spcPct val="40000"/>
              </a:spcBef>
              <a:spcAft>
                <a:spcPct val="0"/>
              </a:spcAft>
            </a:pPr>
            <a:r>
              <a:rPr lang="ru-RU" altLang="ru-RU" sz="2800" dirty="0" smtClean="0">
                <a:solidFill>
                  <a:schemeClr val="folHlink"/>
                </a:solidFill>
              </a:rPr>
              <a:t>Бюджетные варианты организации </a:t>
            </a:r>
            <a:r>
              <a:rPr lang="ru-RU" altLang="ru-RU" sz="2800" dirty="0">
                <a:solidFill>
                  <a:schemeClr val="folHlink"/>
                </a:solidFill>
              </a:rPr>
              <a:t>работы в новых условиях – </a:t>
            </a:r>
            <a:br>
              <a:rPr lang="ru-RU" altLang="ru-RU" sz="2800" dirty="0">
                <a:solidFill>
                  <a:schemeClr val="folHlink"/>
                </a:solidFill>
              </a:rPr>
            </a:br>
            <a:r>
              <a:rPr lang="ru-RU" altLang="ru-RU" sz="2800" dirty="0">
                <a:solidFill>
                  <a:schemeClr val="folHlink"/>
                </a:solidFill>
              </a:rPr>
              <a:t>для тех бизнесов, которые ранее </a:t>
            </a:r>
            <a:r>
              <a:rPr lang="ru-RU" altLang="ru-RU" sz="2800" dirty="0" smtClean="0">
                <a:solidFill>
                  <a:schemeClr val="folHlink"/>
                </a:solidFill>
              </a:rPr>
              <a:t>не </a:t>
            </a:r>
            <a:r>
              <a:rPr lang="ru-RU" altLang="ru-RU" sz="2800" dirty="0">
                <a:solidFill>
                  <a:schemeClr val="folHlink"/>
                </a:solidFill>
              </a:rPr>
              <a:t>применяли ККТ </a:t>
            </a:r>
            <a:endParaRPr lang="ru-RU" altLang="ru-RU" sz="28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803275" y="365765"/>
            <a:ext cx="45719" cy="37623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956330" y="3246889"/>
            <a:ext cx="10548938" cy="3970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449263" lvl="0" indent="-449263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Font typeface="Arial" panose="020B0604020202020204" pitchFamily="34" charset="0"/>
              <a:buChar char="•"/>
            </a:pPr>
            <a:endParaRPr lang="ru-RU" altLang="ru-RU" sz="2200" kern="0" dirty="0">
              <a:solidFill>
                <a:srgbClr val="00B050"/>
              </a:solidFill>
              <a:latin typeface="Arial"/>
              <a:cs typeface="Arial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94884" y="1250345"/>
            <a:ext cx="10003770" cy="25053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ct val="40000"/>
              </a:spcBef>
              <a:spcAft>
                <a:spcPct val="0"/>
              </a:spcAft>
            </a:pPr>
            <a:r>
              <a:rPr lang="ru-RU" altLang="ru-RU" sz="2800" b="1" dirty="0">
                <a:solidFill>
                  <a:srgbClr val="000099"/>
                </a:solidFill>
              </a:rPr>
              <a:t>Пример</a:t>
            </a:r>
            <a:r>
              <a:rPr lang="ru-RU" altLang="ru-RU" sz="2800" b="1" dirty="0" smtClean="0">
                <a:solidFill>
                  <a:srgbClr val="000099"/>
                </a:solidFill>
              </a:rPr>
              <a:t>:</a:t>
            </a:r>
            <a:r>
              <a:rPr lang="ru-RU" altLang="ru-RU" sz="2800" dirty="0" smtClean="0"/>
              <a:t> </a:t>
            </a:r>
            <a:r>
              <a:rPr lang="ru-RU" altLang="ru-RU" sz="2800" dirty="0"/>
              <a:t>Индивидуальный предприниматель на ЕНВД ведет розничную торговлю одеждой в нескольких торговых точках</a:t>
            </a:r>
            <a:r>
              <a:rPr lang="ru-RU" altLang="ru-RU" sz="2800" dirty="0" smtClean="0"/>
              <a:t>.</a:t>
            </a:r>
          </a:p>
          <a:p>
            <a:pPr>
              <a:lnSpc>
                <a:spcPct val="80000"/>
              </a:lnSpc>
              <a:spcBef>
                <a:spcPct val="40000"/>
              </a:spcBef>
              <a:spcAft>
                <a:spcPct val="0"/>
              </a:spcAft>
            </a:pPr>
            <a:r>
              <a:rPr lang="ru-RU" altLang="ru-RU" sz="2800" b="1" dirty="0">
                <a:solidFill>
                  <a:srgbClr val="000099"/>
                </a:solidFill>
              </a:rPr>
              <a:t>Рекомендуется</a:t>
            </a:r>
            <a:r>
              <a:rPr lang="ru-RU" altLang="ru-RU" sz="2800" dirty="0">
                <a:solidFill>
                  <a:srgbClr val="000099"/>
                </a:solidFill>
              </a:rPr>
              <a:t>:</a:t>
            </a:r>
            <a:r>
              <a:rPr lang="ru-RU" altLang="ru-RU" sz="2800" dirty="0"/>
              <a:t> автономные кассы в каждой торговой точке и «облачная» (онлайн) программа «1С:Управление небольшой фирмой»</a:t>
            </a:r>
          </a:p>
          <a:p>
            <a:pPr>
              <a:lnSpc>
                <a:spcPct val="80000"/>
              </a:lnSpc>
              <a:spcBef>
                <a:spcPct val="40000"/>
              </a:spcBef>
              <a:spcAft>
                <a:spcPct val="0"/>
              </a:spcAft>
            </a:pPr>
            <a:endParaRPr lang="ru-RU" altLang="ru-RU" sz="2800" dirty="0"/>
          </a:p>
        </p:txBody>
      </p:sp>
      <p:pic>
        <p:nvPicPr>
          <p:cNvPr id="15" name="Picture 5" descr="00032638_KD1784e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4213" y="2990850"/>
            <a:ext cx="2132012" cy="2132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Картинки по запросу унф облачный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9563" y="2946400"/>
            <a:ext cx="2132012" cy="2005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7" descr="9300kl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89" b="11810"/>
          <a:stretch>
            <a:fillRect/>
          </a:stretch>
        </p:blipFill>
        <p:spPr bwMode="auto">
          <a:xfrm>
            <a:off x="776514" y="3390900"/>
            <a:ext cx="1692275" cy="1376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8" descr="9300kl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89" b="11810"/>
          <a:stretch>
            <a:fillRect/>
          </a:stretch>
        </p:blipFill>
        <p:spPr bwMode="auto">
          <a:xfrm>
            <a:off x="6626225" y="5170375"/>
            <a:ext cx="1692275" cy="1376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9" descr="9300kl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89" b="11810"/>
          <a:stretch>
            <a:fillRect/>
          </a:stretch>
        </p:blipFill>
        <p:spPr bwMode="auto">
          <a:xfrm>
            <a:off x="1957388" y="5081588"/>
            <a:ext cx="1692275" cy="1376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AutoShape 14"/>
          <p:cNvSpPr>
            <a:spLocks noChangeArrowheads="1"/>
          </p:cNvSpPr>
          <p:nvPr/>
        </p:nvSpPr>
        <p:spPr bwMode="auto">
          <a:xfrm>
            <a:off x="2892832" y="3904456"/>
            <a:ext cx="784225" cy="349250"/>
          </a:xfrm>
          <a:prstGeom prst="leftRightArrow">
            <a:avLst>
              <a:gd name="adj1" fmla="val 50000"/>
              <a:gd name="adj2" fmla="val 44909"/>
            </a:avLst>
          </a:prstGeom>
          <a:solidFill>
            <a:srgbClr val="F9E383">
              <a:alpha val="50000"/>
            </a:srgbClr>
          </a:solidFill>
          <a:ln w="44450" algn="ctr">
            <a:solidFill>
              <a:srgbClr val="CC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2" name="AutoShape 15"/>
          <p:cNvSpPr>
            <a:spLocks noChangeArrowheads="1"/>
          </p:cNvSpPr>
          <p:nvPr/>
        </p:nvSpPr>
        <p:spPr bwMode="auto">
          <a:xfrm rot="12715548">
            <a:off x="5868194" y="5112544"/>
            <a:ext cx="668338" cy="349250"/>
          </a:xfrm>
          <a:prstGeom prst="leftRightArrow">
            <a:avLst>
              <a:gd name="adj1" fmla="val 50000"/>
              <a:gd name="adj2" fmla="val 38273"/>
            </a:avLst>
          </a:prstGeom>
          <a:solidFill>
            <a:srgbClr val="F9E383">
              <a:alpha val="50000"/>
            </a:srgbClr>
          </a:solidFill>
          <a:ln w="44450" algn="ctr">
            <a:solidFill>
              <a:srgbClr val="CC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3" name="AutoShape 16"/>
          <p:cNvSpPr>
            <a:spLocks noChangeArrowheads="1"/>
          </p:cNvSpPr>
          <p:nvPr/>
        </p:nvSpPr>
        <p:spPr bwMode="auto">
          <a:xfrm rot="19950429">
            <a:off x="3713163" y="5084763"/>
            <a:ext cx="784225" cy="349250"/>
          </a:xfrm>
          <a:prstGeom prst="leftRightArrow">
            <a:avLst>
              <a:gd name="adj1" fmla="val 50000"/>
              <a:gd name="adj2" fmla="val 44909"/>
            </a:avLst>
          </a:prstGeom>
          <a:solidFill>
            <a:srgbClr val="F9E383">
              <a:alpha val="50000"/>
            </a:srgbClr>
          </a:solidFill>
          <a:ln w="44450" algn="ctr">
            <a:solidFill>
              <a:srgbClr val="CC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24" name="Picture 8" descr="9300kl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89" b="11810"/>
          <a:stretch>
            <a:fillRect/>
          </a:stretch>
        </p:blipFill>
        <p:spPr bwMode="auto">
          <a:xfrm>
            <a:off x="8106682" y="3643921"/>
            <a:ext cx="1692275" cy="1376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AutoShape 14"/>
          <p:cNvSpPr>
            <a:spLocks noChangeArrowheads="1"/>
          </p:cNvSpPr>
          <p:nvPr/>
        </p:nvSpPr>
        <p:spPr bwMode="auto">
          <a:xfrm>
            <a:off x="7080249" y="4021591"/>
            <a:ext cx="784225" cy="349250"/>
          </a:xfrm>
          <a:prstGeom prst="leftRightArrow">
            <a:avLst>
              <a:gd name="adj1" fmla="val 50000"/>
              <a:gd name="adj2" fmla="val 44909"/>
            </a:avLst>
          </a:prstGeom>
          <a:solidFill>
            <a:srgbClr val="F9E383">
              <a:alpha val="50000"/>
            </a:srgbClr>
          </a:solidFill>
          <a:ln w="44450" algn="ctr">
            <a:solidFill>
              <a:srgbClr val="CC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8864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956330" y="272866"/>
            <a:ext cx="10645573" cy="595261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80000"/>
              </a:lnSpc>
              <a:spcBef>
                <a:spcPct val="40000"/>
              </a:spcBef>
              <a:spcAft>
                <a:spcPct val="0"/>
              </a:spcAft>
            </a:pPr>
            <a:r>
              <a:rPr lang="ru-RU" altLang="ru-RU" sz="2800" dirty="0">
                <a:solidFill>
                  <a:schemeClr val="folHlink"/>
                </a:solidFill>
              </a:rPr>
              <a:t>Бюджетные варианты организации работы в новых условиях – </a:t>
            </a:r>
            <a:br>
              <a:rPr lang="ru-RU" altLang="ru-RU" sz="2800" dirty="0">
                <a:solidFill>
                  <a:schemeClr val="folHlink"/>
                </a:solidFill>
              </a:rPr>
            </a:br>
            <a:r>
              <a:rPr lang="ru-RU" altLang="ru-RU" sz="2800" dirty="0">
                <a:solidFill>
                  <a:schemeClr val="folHlink"/>
                </a:solidFill>
              </a:rPr>
              <a:t>для тех бизнесов, которые ранее не применяли ККТ </a:t>
            </a:r>
            <a:endParaRPr lang="ru-RU" altLang="ru-RU" sz="28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803275" y="365765"/>
            <a:ext cx="45719" cy="37623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956330" y="3246889"/>
            <a:ext cx="10548938" cy="3970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449263" lvl="0" indent="-449263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Font typeface="Arial" panose="020B0604020202020204" pitchFamily="34" charset="0"/>
              <a:buChar char="•"/>
            </a:pPr>
            <a:endParaRPr lang="ru-RU" altLang="ru-RU" sz="2200" kern="0" dirty="0">
              <a:solidFill>
                <a:srgbClr val="00B050"/>
              </a:solidFill>
              <a:latin typeface="Arial"/>
              <a:cs typeface="Arial"/>
            </a:endParaRPr>
          </a:p>
        </p:txBody>
      </p:sp>
      <p:sp>
        <p:nvSpPr>
          <p:cNvPr id="16" name="Rectangle 6"/>
          <p:cNvSpPr txBox="1">
            <a:spLocks noChangeArrowheads="1"/>
          </p:cNvSpPr>
          <p:nvPr/>
        </p:nvSpPr>
        <p:spPr>
          <a:xfrm>
            <a:off x="956330" y="1270000"/>
            <a:ext cx="8882062" cy="5302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ct val="40000"/>
              </a:spcBef>
              <a:spcAft>
                <a:spcPct val="0"/>
              </a:spcAft>
              <a:buFont typeface="Arial" charset="0"/>
              <a:buNone/>
            </a:pPr>
            <a:r>
              <a:rPr lang="ru-RU" altLang="ru-RU" sz="2400" b="1" dirty="0" smtClean="0">
                <a:solidFill>
                  <a:srgbClr val="000099"/>
                </a:solidFill>
              </a:rPr>
              <a:t>Пример:</a:t>
            </a:r>
            <a:r>
              <a:rPr lang="ru-RU" altLang="ru-RU" sz="2400" dirty="0" smtClean="0"/>
              <a:t> Необходимо автоматизировать склад и торговую точку небольшой компании, которая ранее не вела розничную торговлю. </a:t>
            </a:r>
          </a:p>
        </p:txBody>
      </p:sp>
      <p:sp>
        <p:nvSpPr>
          <p:cNvPr id="19" name="Rectangle 7"/>
          <p:cNvSpPr>
            <a:spLocks noChangeArrowheads="1"/>
          </p:cNvSpPr>
          <p:nvPr/>
        </p:nvSpPr>
        <p:spPr bwMode="auto">
          <a:xfrm>
            <a:off x="963814" y="2432050"/>
            <a:ext cx="3365500" cy="3703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261938" indent="-261938"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Font typeface="Arial" charset="0"/>
              <a:buChar char="•"/>
              <a:defRPr sz="2200">
                <a:solidFill>
                  <a:srgbClr val="000000"/>
                </a:solidFill>
                <a:latin typeface="Arial" charset="0"/>
                <a:cs typeface="Arial" charset="0"/>
              </a:defRPr>
            </a:lvl1pPr>
            <a:lvl2pPr marL="817563" indent="-274638">
              <a:spcBef>
                <a:spcPct val="20000"/>
              </a:spcBef>
              <a:spcAft>
                <a:spcPct val="30000"/>
              </a:spcAft>
              <a:buClr>
                <a:schemeClr val="folHlink"/>
              </a:buClr>
              <a:buFont typeface="Arial" charset="0"/>
              <a:buChar char="•"/>
              <a:defRPr sz="2000">
                <a:solidFill>
                  <a:srgbClr val="000000"/>
                </a:solidFill>
                <a:latin typeface="Arial" charset="0"/>
                <a:cs typeface="Arial" charset="0"/>
              </a:defRPr>
            </a:lvl2pPr>
            <a:lvl3pPr marL="1263650" indent="-2667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Arial" charset="0"/>
              <a:buChar char="•"/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3pPr>
            <a:lvl4pPr marL="2054225" indent="-342900"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Arial" charset="0"/>
              <a:buChar char="•"/>
              <a:defRPr>
                <a:solidFill>
                  <a:srgbClr val="000000"/>
                </a:solidFill>
                <a:latin typeface="Arial" charset="0"/>
                <a:cs typeface="Arial" charset="0"/>
              </a:defRPr>
            </a:lvl4pPr>
            <a:lvl5pPr marL="2462213" indent="-228600">
              <a:spcBef>
                <a:spcPct val="20000"/>
              </a:spcBef>
              <a:buClr>
                <a:srgbClr val="CC0000"/>
              </a:buClr>
              <a:buChar char="•"/>
              <a:defRPr sz="1200">
                <a:solidFill>
                  <a:srgbClr val="292929"/>
                </a:solidFill>
                <a:latin typeface="Arial" charset="0"/>
                <a:cs typeface="Arial" charset="0"/>
              </a:defRPr>
            </a:lvl5pPr>
            <a:lvl6pPr marL="2919413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Char char="•"/>
              <a:defRPr sz="1200">
                <a:solidFill>
                  <a:srgbClr val="292929"/>
                </a:solidFill>
                <a:latin typeface="Arial" charset="0"/>
                <a:cs typeface="Arial" charset="0"/>
              </a:defRPr>
            </a:lvl6pPr>
            <a:lvl7pPr marL="3376613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Char char="•"/>
              <a:defRPr sz="1200">
                <a:solidFill>
                  <a:srgbClr val="292929"/>
                </a:solidFill>
                <a:latin typeface="Arial" charset="0"/>
                <a:cs typeface="Arial" charset="0"/>
              </a:defRPr>
            </a:lvl7pPr>
            <a:lvl8pPr marL="3833813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Char char="•"/>
              <a:defRPr sz="1200">
                <a:solidFill>
                  <a:srgbClr val="292929"/>
                </a:solidFill>
                <a:latin typeface="Arial" charset="0"/>
                <a:cs typeface="Arial" charset="0"/>
              </a:defRPr>
            </a:lvl8pPr>
            <a:lvl9pPr marL="4291013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Char char="•"/>
              <a:defRPr sz="1200">
                <a:solidFill>
                  <a:srgbClr val="292929"/>
                </a:solidFill>
                <a:latin typeface="Arial" charset="0"/>
                <a:cs typeface="Arial" charset="0"/>
              </a:defRPr>
            </a:lvl9pPr>
          </a:lstStyle>
          <a:p>
            <a:pPr>
              <a:lnSpc>
                <a:spcPct val="80000"/>
              </a:lnSpc>
              <a:spcBef>
                <a:spcPct val="40000"/>
              </a:spcBef>
              <a:spcAft>
                <a:spcPct val="0"/>
              </a:spcAft>
              <a:buFont typeface="Arial" charset="0"/>
              <a:buNone/>
            </a:pPr>
            <a:r>
              <a:rPr lang="ru-RU" altLang="ru-RU" sz="1800" b="1" dirty="0">
                <a:solidFill>
                  <a:srgbClr val="000099"/>
                </a:solidFill>
              </a:rPr>
              <a:t>Рекомендуется:</a:t>
            </a:r>
          </a:p>
          <a:p>
            <a:pPr>
              <a:lnSpc>
                <a:spcPct val="80000"/>
              </a:lnSpc>
              <a:spcBef>
                <a:spcPct val="40000"/>
              </a:spcBef>
              <a:spcAft>
                <a:spcPct val="0"/>
              </a:spcAft>
            </a:pPr>
            <a:r>
              <a:rPr lang="ru-RU" altLang="ru-RU" sz="1800" dirty="0"/>
              <a:t>Онлайн-ККТ</a:t>
            </a:r>
          </a:p>
          <a:p>
            <a:pPr>
              <a:lnSpc>
                <a:spcPct val="80000"/>
              </a:lnSpc>
              <a:spcBef>
                <a:spcPct val="40000"/>
              </a:spcBef>
              <a:spcAft>
                <a:spcPct val="0"/>
              </a:spcAft>
            </a:pPr>
            <a:r>
              <a:rPr lang="ru-RU" altLang="ru-RU" sz="1800" dirty="0"/>
              <a:t>«1С:Розница» - удобная и понятная кассовая и </a:t>
            </a:r>
            <a:r>
              <a:rPr lang="ru-RU" altLang="ru-RU" sz="1800" dirty="0" err="1"/>
              <a:t>товароучетная</a:t>
            </a:r>
            <a:r>
              <a:rPr lang="ru-RU" altLang="ru-RU" sz="1800" dirty="0"/>
              <a:t> система с возможностью подключения ККТ </a:t>
            </a:r>
          </a:p>
          <a:p>
            <a:pPr>
              <a:lnSpc>
                <a:spcPct val="80000"/>
              </a:lnSpc>
              <a:spcBef>
                <a:spcPct val="40000"/>
              </a:spcBef>
              <a:spcAft>
                <a:spcPct val="0"/>
              </a:spcAft>
            </a:pPr>
            <a:r>
              <a:rPr lang="ru-RU" altLang="ru-RU" sz="1800" dirty="0"/>
              <a:t>Полный товарный учет </a:t>
            </a:r>
          </a:p>
          <a:p>
            <a:pPr>
              <a:lnSpc>
                <a:spcPct val="80000"/>
              </a:lnSpc>
              <a:spcBef>
                <a:spcPct val="40000"/>
              </a:spcBef>
              <a:spcAft>
                <a:spcPct val="0"/>
              </a:spcAft>
            </a:pPr>
            <a:r>
              <a:rPr lang="ru-RU" altLang="ru-RU" sz="1800" dirty="0"/>
              <a:t>Аналитика для управления бизнесом </a:t>
            </a:r>
          </a:p>
          <a:p>
            <a:pPr>
              <a:lnSpc>
                <a:spcPct val="80000"/>
              </a:lnSpc>
              <a:spcBef>
                <a:spcPct val="40000"/>
              </a:spcBef>
              <a:spcAft>
                <a:spcPct val="0"/>
              </a:spcAft>
            </a:pPr>
            <a:r>
              <a:rPr lang="ru-RU" altLang="ru-RU" sz="1800" dirty="0"/>
              <a:t>Стоимость – от 3 300 руб.</a:t>
            </a:r>
            <a:br>
              <a:rPr lang="ru-RU" altLang="ru-RU" sz="1800" dirty="0"/>
            </a:br>
            <a:r>
              <a:rPr lang="ru-RU" altLang="ru-RU" sz="1800" dirty="0"/>
              <a:t>(с бесплатной бессрочной поддержкой) </a:t>
            </a:r>
          </a:p>
          <a:p>
            <a:pPr>
              <a:lnSpc>
                <a:spcPct val="80000"/>
              </a:lnSpc>
              <a:spcBef>
                <a:spcPct val="40000"/>
              </a:spcBef>
              <a:spcAft>
                <a:spcPct val="0"/>
              </a:spcAft>
            </a:pPr>
            <a:endParaRPr lang="ru-RU" altLang="ru-RU" sz="1800" dirty="0"/>
          </a:p>
        </p:txBody>
      </p:sp>
      <p:pic>
        <p:nvPicPr>
          <p:cNvPr id="20" name="Picture 16" descr="1493-fiskalnii-registrator-kkm-prim-beli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9674" y="4118505"/>
            <a:ext cx="2546350" cy="1909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5" descr="Картинки по запросу ноутбук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2274" y="3042180"/>
            <a:ext cx="4429125" cy="2933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3" descr="Картинки по запросу 1с розница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4974" y="2261130"/>
            <a:ext cx="1916113" cy="2368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9018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956330" y="272866"/>
            <a:ext cx="10645573" cy="595261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80000"/>
              </a:lnSpc>
              <a:spcBef>
                <a:spcPct val="40000"/>
              </a:spcBef>
              <a:spcAft>
                <a:spcPct val="0"/>
              </a:spcAft>
            </a:pPr>
            <a:r>
              <a:rPr lang="ru-RU" altLang="ru-RU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Порядок организации работы </a:t>
            </a:r>
            <a:r>
              <a:rPr lang="ru-RU" altLang="ru-RU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в </a:t>
            </a:r>
            <a:r>
              <a:rPr lang="ru-RU" altLang="ru-RU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новых условиях в компаниях, применяющих в настоящее время ККТ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803275" y="365765"/>
            <a:ext cx="45719" cy="37623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956330" y="3246889"/>
            <a:ext cx="10548938" cy="3970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449263" lvl="0" indent="-449263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Font typeface="Arial" panose="020B0604020202020204" pitchFamily="34" charset="0"/>
              <a:buChar char="•"/>
            </a:pPr>
            <a:endParaRPr lang="ru-RU" altLang="ru-RU" sz="2200" kern="0" dirty="0">
              <a:solidFill>
                <a:srgbClr val="00B050"/>
              </a:solidFill>
              <a:latin typeface="Arial"/>
              <a:cs typeface="Arial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60400" y="2605547"/>
            <a:ext cx="10844868" cy="28500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95262" indent="-457200">
              <a:lnSpc>
                <a:spcPct val="80000"/>
              </a:lnSpc>
              <a:spcBef>
                <a:spcPct val="400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altLang="ru-RU" sz="3200" dirty="0" smtClean="0"/>
              <a:t>Что делать, если в организации уже применяется ККТ</a:t>
            </a:r>
          </a:p>
          <a:p>
            <a:pPr marL="195262" indent="-457200">
              <a:lnSpc>
                <a:spcPct val="80000"/>
              </a:lnSpc>
              <a:spcBef>
                <a:spcPct val="400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ru-RU" altLang="ru-RU" sz="3200" dirty="0"/>
          </a:p>
          <a:p>
            <a:pPr marL="195262" indent="-457200">
              <a:lnSpc>
                <a:spcPct val="80000"/>
              </a:lnSpc>
              <a:spcBef>
                <a:spcPct val="400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altLang="ru-RU" sz="3200" dirty="0" smtClean="0"/>
              <a:t>Нюансы снятия старых ККТ с учета ФНС</a:t>
            </a:r>
          </a:p>
          <a:p>
            <a:pPr marL="195262" indent="-457200">
              <a:lnSpc>
                <a:spcPct val="80000"/>
              </a:lnSpc>
              <a:spcBef>
                <a:spcPct val="400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ru-RU" altLang="ru-RU" sz="3200" dirty="0"/>
          </a:p>
          <a:p>
            <a:pPr marL="195262" indent="-457200">
              <a:lnSpc>
                <a:spcPct val="80000"/>
              </a:lnSpc>
              <a:spcBef>
                <a:spcPct val="400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altLang="ru-RU" sz="3200" dirty="0" smtClean="0"/>
              <a:t>Модернизация касс </a:t>
            </a:r>
            <a:endParaRPr lang="ru-RU" altLang="ru-RU" sz="3200" dirty="0"/>
          </a:p>
        </p:txBody>
      </p:sp>
    </p:spTree>
    <p:extLst>
      <p:ext uri="{BB962C8B-B14F-4D97-AF65-F5344CB8AC3E}">
        <p14:creationId xmlns:p14="http://schemas.microsoft.com/office/powerpoint/2010/main" val="3928660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956330" y="272866"/>
            <a:ext cx="10645573" cy="595261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80000"/>
              </a:lnSpc>
              <a:spcBef>
                <a:spcPct val="40000"/>
              </a:spcBef>
              <a:spcAft>
                <a:spcPct val="0"/>
              </a:spcAft>
            </a:pPr>
            <a:r>
              <a:rPr lang="ru-RU" altLang="ru-RU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Решения 1С, в которых поддерживается  новый порядок применения ККТ  </a:t>
            </a:r>
            <a:endParaRPr lang="ru-RU" altLang="ru-RU" sz="32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03275" y="365765"/>
            <a:ext cx="45719" cy="37623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956330" y="3246889"/>
            <a:ext cx="10548938" cy="3970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449263" lvl="0" indent="-449263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Font typeface="Arial" panose="020B0604020202020204" pitchFamily="34" charset="0"/>
              <a:buChar char="•"/>
            </a:pPr>
            <a:endParaRPr lang="ru-RU" altLang="ru-RU" sz="2200" kern="0" dirty="0">
              <a:solidFill>
                <a:srgbClr val="00B050"/>
              </a:solidFill>
              <a:latin typeface="Arial"/>
              <a:cs typeface="Arial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60400" y="1293733"/>
            <a:ext cx="1084486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95262" lvl="1" indent="-457200">
              <a:lnSpc>
                <a:spcPct val="80000"/>
              </a:lnSpc>
              <a:spcBef>
                <a:spcPct val="400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altLang="ru-RU" sz="2400" dirty="0"/>
              <a:t>1С:ERP Управление предприятием</a:t>
            </a:r>
          </a:p>
          <a:p>
            <a:pPr marL="195262" lvl="1" indent="-457200">
              <a:lnSpc>
                <a:spcPct val="80000"/>
              </a:lnSpc>
              <a:spcBef>
                <a:spcPct val="400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altLang="ru-RU" sz="2400" dirty="0"/>
              <a:t>1С:Управление торговлей (редакция 11, 10.3)</a:t>
            </a:r>
          </a:p>
          <a:p>
            <a:pPr marL="195262" lvl="1" indent="-457200">
              <a:lnSpc>
                <a:spcPct val="80000"/>
              </a:lnSpc>
              <a:spcBef>
                <a:spcPct val="400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altLang="ru-RU" sz="2400" dirty="0"/>
              <a:t>1С:Комплексная автоматизация 2.0</a:t>
            </a:r>
          </a:p>
          <a:p>
            <a:pPr marL="195262" lvl="1" indent="-457200">
              <a:lnSpc>
                <a:spcPct val="80000"/>
              </a:lnSpc>
              <a:spcBef>
                <a:spcPct val="400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altLang="ru-RU" sz="2400" dirty="0"/>
              <a:t>1С:Розница 2.2, 1.0</a:t>
            </a:r>
          </a:p>
          <a:p>
            <a:pPr marL="195262" lvl="1" indent="-457200">
              <a:lnSpc>
                <a:spcPct val="80000"/>
              </a:lnSpc>
              <a:spcBef>
                <a:spcPct val="400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altLang="ru-RU" sz="2400" dirty="0"/>
              <a:t>1С:Бухгалтерия 3.0, 2.0 </a:t>
            </a:r>
          </a:p>
          <a:p>
            <a:pPr marL="195262" lvl="1" indent="-457200">
              <a:lnSpc>
                <a:spcPct val="80000"/>
              </a:lnSpc>
              <a:spcBef>
                <a:spcPct val="400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altLang="ru-RU" sz="2400" dirty="0"/>
              <a:t>1С:Предприниматель 2015</a:t>
            </a:r>
          </a:p>
          <a:p>
            <a:pPr marL="195262" lvl="1" indent="-457200">
              <a:lnSpc>
                <a:spcPct val="80000"/>
              </a:lnSpc>
              <a:spcBef>
                <a:spcPct val="400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altLang="ru-RU" sz="2400" dirty="0"/>
              <a:t>1С:Управление небольшой фирмой 1.6</a:t>
            </a:r>
          </a:p>
          <a:p>
            <a:pPr marL="195262" lvl="1" indent="-457200">
              <a:lnSpc>
                <a:spcPct val="80000"/>
              </a:lnSpc>
              <a:spcBef>
                <a:spcPct val="400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altLang="ru-RU" sz="2400" dirty="0"/>
              <a:t>1С:Бухгалтерия государственного учреждения 2.0, 1.0</a:t>
            </a:r>
          </a:p>
          <a:p>
            <a:pPr marL="195262" lvl="1" indent="-457200">
              <a:lnSpc>
                <a:spcPct val="80000"/>
              </a:lnSpc>
              <a:spcBef>
                <a:spcPct val="400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altLang="ru-RU" sz="2400" dirty="0"/>
              <a:t>1С:Управление производственным предприятием 1.3</a:t>
            </a:r>
          </a:p>
          <a:p>
            <a:pPr marL="195262" lvl="1" indent="-457200">
              <a:lnSpc>
                <a:spcPct val="80000"/>
              </a:lnSpc>
              <a:spcBef>
                <a:spcPct val="400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altLang="ru-RU" sz="2400" dirty="0"/>
              <a:t>1С:Мобильная касса</a:t>
            </a:r>
          </a:p>
          <a:p>
            <a:pPr marL="195262" indent="-457200">
              <a:lnSpc>
                <a:spcPct val="80000"/>
              </a:lnSpc>
              <a:spcBef>
                <a:spcPct val="400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ru-RU" altLang="ru-RU" sz="2800" dirty="0"/>
          </a:p>
        </p:txBody>
      </p:sp>
    </p:spTree>
    <p:extLst>
      <p:ext uri="{BB962C8B-B14F-4D97-AF65-F5344CB8AC3E}">
        <p14:creationId xmlns:p14="http://schemas.microsoft.com/office/powerpoint/2010/main" val="32871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Изображение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Изображение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4653"/>
          </a:xfrm>
          <a:prstGeom prst="rect">
            <a:avLst/>
          </a:prstGeom>
        </p:spPr>
      </p:pic>
      <p:pic>
        <p:nvPicPr>
          <p:cNvPr id="13" name="Изображение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18" y="494776"/>
            <a:ext cx="12192000" cy="685465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03532" y="265807"/>
            <a:ext cx="535284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b="1" dirty="0" smtClean="0">
                <a:solidFill>
                  <a:schemeClr val="bg1"/>
                </a:solidFill>
                <a:latin typeface="+mj-lt"/>
              </a:rPr>
              <a:t>Компания «А-Дата»</a:t>
            </a:r>
            <a:endParaRPr lang="ru-RU" sz="26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08863" y="4790190"/>
            <a:ext cx="53528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+mj-lt"/>
              </a:rPr>
              <a:t>БАБКИНА  ОЛЬГА </a:t>
            </a:r>
            <a:endParaRPr lang="is-IS" sz="2400" b="1" dirty="0" smtClean="0">
              <a:solidFill>
                <a:schemeClr val="bg1"/>
              </a:solidFill>
              <a:latin typeface="+mj-lt"/>
            </a:endParaRPr>
          </a:p>
          <a:p>
            <a:endParaRPr lang="en-US" sz="2400" dirty="0" smtClean="0">
              <a:solidFill>
                <a:schemeClr val="bg1"/>
              </a:solidFill>
              <a:latin typeface="+mj-lt"/>
            </a:endParaRPr>
          </a:p>
          <a:p>
            <a:r>
              <a:rPr lang="is-IS" sz="2000" dirty="0">
                <a:solidFill>
                  <a:schemeClr val="bg1"/>
                </a:solidFill>
                <a:latin typeface="+mj-lt"/>
              </a:rPr>
              <a:t>+7(495</a:t>
            </a:r>
            <a:r>
              <a:rPr lang="is-IS" sz="2000" dirty="0" smtClean="0">
                <a:solidFill>
                  <a:schemeClr val="bg1"/>
                </a:solidFill>
                <a:latin typeface="+mj-lt"/>
              </a:rPr>
              <a:t>)</a:t>
            </a:r>
            <a:r>
              <a:rPr lang="ru-RU" sz="20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is-IS" sz="2000" dirty="0" smtClean="0">
                <a:solidFill>
                  <a:schemeClr val="bg1"/>
                </a:solidFill>
                <a:latin typeface="+mj-lt"/>
              </a:rPr>
              <a:t>988-32-25</a:t>
            </a:r>
            <a:endParaRPr lang="is-IS" sz="2000" dirty="0">
              <a:solidFill>
                <a:schemeClr val="bg1"/>
              </a:solidFill>
              <a:latin typeface="+mj-lt"/>
            </a:endParaRPr>
          </a:p>
          <a:p>
            <a:r>
              <a:rPr lang="en-US" sz="2000" dirty="0" smtClean="0">
                <a:solidFill>
                  <a:schemeClr val="bg1"/>
                </a:solidFill>
                <a:latin typeface="+mj-lt"/>
              </a:rPr>
              <a:t>oababkina@a-data.pro</a:t>
            </a:r>
            <a:endParaRPr lang="en-US" sz="2000" dirty="0">
              <a:solidFill>
                <a:schemeClr val="bg1"/>
              </a:solidFill>
              <a:latin typeface="+mj-lt"/>
            </a:endParaRPr>
          </a:p>
          <a:p>
            <a:r>
              <a:rPr lang="en-US" sz="2000" dirty="0" smtClean="0">
                <a:solidFill>
                  <a:schemeClr val="bg1"/>
                </a:solidFill>
                <a:latin typeface="+mj-lt"/>
                <a:hlinkClick r:id="rId6"/>
              </a:rPr>
              <a:t>www.a-data.pro</a:t>
            </a:r>
            <a:r>
              <a:rPr lang="en-US" sz="2000" dirty="0" smtClean="0">
                <a:solidFill>
                  <a:schemeClr val="bg1"/>
                </a:solidFill>
                <a:latin typeface="+mj-lt"/>
              </a:rPr>
              <a:t>;</a:t>
            </a:r>
            <a:r>
              <a:rPr lang="ru-RU" sz="2000" dirty="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000" dirty="0" smtClean="0">
                <a:solidFill>
                  <a:schemeClr val="bg1"/>
                </a:solidFill>
                <a:latin typeface="+mj-lt"/>
                <a:hlinkClick r:id="rId7"/>
              </a:rPr>
              <a:t>www.npcab.ru</a:t>
            </a:r>
            <a:r>
              <a:rPr lang="ru-RU" sz="2000" dirty="0" smtClean="0">
                <a:solidFill>
                  <a:schemeClr val="bg1"/>
                </a:solidFill>
                <a:latin typeface="+mj-lt"/>
              </a:rPr>
              <a:t> </a:t>
            </a:r>
            <a:endParaRPr lang="ru-RU" sz="20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4922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017915" y="261037"/>
            <a:ext cx="10645573" cy="577163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endParaRPr lang="en-US" altLang="ru-RU" sz="2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endParaRPr lang="en-US" altLang="ru-RU" sz="28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endParaRPr lang="en-US" altLang="ru-RU" sz="2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endParaRPr lang="en-US" altLang="ru-RU" sz="28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r>
              <a:rPr lang="ru-RU" altLang="ru-RU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Поэтапное </a:t>
            </a:r>
            <a:r>
              <a:rPr lang="ru-RU" altLang="ru-RU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введение государственных информационных систем </a:t>
            </a:r>
            <a:br>
              <a:rPr lang="ru-RU" altLang="ru-RU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</a:br>
            <a:r>
              <a:rPr lang="ru-RU" altLang="ru-RU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для сквозного учета товародвижения </a:t>
            </a:r>
            <a:endParaRPr lang="en-US" sz="28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03275" y="365765"/>
            <a:ext cx="45719" cy="37623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926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017915" y="261037"/>
            <a:ext cx="10645573" cy="577163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ru-RU" altLang="ru-RU" sz="2800" dirty="0">
                <a:solidFill>
                  <a:schemeClr val="folHlink"/>
                </a:solidFill>
              </a:rPr>
              <a:t>Новый порядок применения контрольно-кассовой техники: основные </a:t>
            </a:r>
            <a:r>
              <a:rPr lang="ru-RU" altLang="ru-RU" sz="2800" dirty="0" smtClean="0">
                <a:solidFill>
                  <a:schemeClr val="folHlink"/>
                </a:solidFill>
              </a:rPr>
              <a:t>положения</a:t>
            </a:r>
            <a:endParaRPr lang="en-US" altLang="ru-RU" sz="2800" dirty="0" smtClean="0">
              <a:solidFill>
                <a:schemeClr val="folHlink"/>
              </a:solidFill>
            </a:endParaRPr>
          </a:p>
          <a:p>
            <a:endParaRPr lang="en-US" sz="2800" b="1" dirty="0">
              <a:solidFill>
                <a:schemeClr val="folHlink"/>
              </a:solidFill>
              <a:latin typeface="+mj-lt"/>
            </a:endParaRPr>
          </a:p>
          <a:p>
            <a:endParaRPr lang="en-US" sz="2800" b="1" dirty="0" smtClean="0">
              <a:solidFill>
                <a:schemeClr val="folHlink"/>
              </a:solidFill>
              <a:latin typeface="+mj-lt"/>
            </a:endParaRPr>
          </a:p>
          <a:p>
            <a:endParaRPr lang="en-US" sz="2800" b="1" dirty="0">
              <a:solidFill>
                <a:schemeClr val="folHlink"/>
              </a:solidFill>
              <a:latin typeface="+mj-lt"/>
            </a:endParaRPr>
          </a:p>
          <a:p>
            <a:endParaRPr lang="en-US" sz="2800" b="1" dirty="0" smtClean="0">
              <a:solidFill>
                <a:schemeClr val="folHlink"/>
              </a:solidFill>
              <a:latin typeface="+mj-lt"/>
            </a:endParaRPr>
          </a:p>
          <a:p>
            <a:r>
              <a:rPr lang="ru-RU" altLang="ru-RU" sz="2800" b="1" dirty="0">
                <a:solidFill>
                  <a:srgbClr val="000099"/>
                </a:solidFill>
              </a:rPr>
              <a:t>15.07.2016 вступила в силу новая редакция 54-ФЗ</a:t>
            </a:r>
            <a:r>
              <a:rPr lang="ru-RU" altLang="ru-RU" sz="2800" dirty="0"/>
              <a:t> </a:t>
            </a:r>
            <a:br>
              <a:rPr lang="ru-RU" altLang="ru-RU" sz="2800" dirty="0"/>
            </a:br>
            <a:r>
              <a:rPr lang="ru-RU" altLang="ru-RU" sz="2800" dirty="0"/>
              <a:t>«О применении кассовой техники» о поэтапном переходе бизнеса на применение контрольно-кассовой техники с доступом в интернет (онлайн-ККТ)</a:t>
            </a:r>
          </a:p>
          <a:p>
            <a:endParaRPr lang="en-US" sz="28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03275" y="365765"/>
            <a:ext cx="45719" cy="37623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4312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017915" y="261037"/>
            <a:ext cx="10645573" cy="1001706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ru-RU" sz="2800" b="1" dirty="0" smtClean="0">
                <a:solidFill>
                  <a:schemeClr val="folHlink"/>
                </a:solidFill>
                <a:latin typeface="+mj-lt"/>
              </a:rPr>
              <a:t>Исключения применения ККТ</a:t>
            </a:r>
            <a:endParaRPr lang="en-US" sz="2800" b="1" dirty="0">
              <a:solidFill>
                <a:schemeClr val="folHlink"/>
              </a:solidFill>
              <a:latin typeface="+mj-lt"/>
            </a:endParaRPr>
          </a:p>
          <a:p>
            <a:endParaRPr lang="en-US" sz="2800" b="1" dirty="0" smtClean="0">
              <a:solidFill>
                <a:schemeClr val="folHlink"/>
              </a:solidFill>
              <a:latin typeface="+mj-lt"/>
            </a:endParaRPr>
          </a:p>
          <a:p>
            <a:endParaRPr lang="en-US" sz="2800" b="1" dirty="0">
              <a:solidFill>
                <a:schemeClr val="folHlink"/>
              </a:solidFill>
              <a:latin typeface="+mj-lt"/>
            </a:endParaRPr>
          </a:p>
          <a:p>
            <a:endParaRPr lang="en-US" sz="2800" b="1" dirty="0" smtClean="0">
              <a:solidFill>
                <a:schemeClr val="folHlink"/>
              </a:solidFill>
              <a:latin typeface="+mj-lt"/>
            </a:endParaRPr>
          </a:p>
          <a:p>
            <a:r>
              <a:rPr lang="ru-RU" altLang="ru-RU" sz="2800" b="1" dirty="0" smtClean="0">
                <a:solidFill>
                  <a:srgbClr val="000099"/>
                </a:solidFill>
              </a:rPr>
              <a:t>С </a:t>
            </a:r>
            <a:r>
              <a:rPr lang="ru-RU" altLang="ru-RU" sz="2800" b="1" dirty="0">
                <a:solidFill>
                  <a:srgbClr val="000099"/>
                </a:solidFill>
              </a:rPr>
              <a:t>1 июля 2017 года применение ККТ предусмотрено практически везде, за исключением некоторых видов </a:t>
            </a:r>
            <a:r>
              <a:rPr lang="ru-RU" altLang="ru-RU" sz="2800" b="1" dirty="0" smtClean="0">
                <a:solidFill>
                  <a:srgbClr val="000099"/>
                </a:solidFill>
              </a:rPr>
              <a:t>деятельности</a:t>
            </a:r>
          </a:p>
          <a:p>
            <a:endParaRPr lang="ru-RU" sz="2800" b="1" dirty="0">
              <a:solidFill>
                <a:srgbClr val="000099"/>
              </a:solidFill>
              <a:latin typeface="+mj-lt"/>
            </a:endParaRPr>
          </a:p>
          <a:p>
            <a:r>
              <a:rPr lang="ru-RU" altLang="ru-RU" sz="2800" b="1" dirty="0">
                <a:solidFill>
                  <a:srgbClr val="000099"/>
                </a:solidFill>
              </a:rPr>
              <a:t>До 1 июля 2018 года дана отсрочка для индивидуальных предпринимателей на </a:t>
            </a:r>
            <a:r>
              <a:rPr lang="ru-RU" altLang="ru-RU" sz="2800" b="1" dirty="0" err="1">
                <a:solidFill>
                  <a:srgbClr val="000099"/>
                </a:solidFill>
              </a:rPr>
              <a:t>спец.режимах</a:t>
            </a:r>
            <a:r>
              <a:rPr lang="ru-RU" altLang="ru-RU" sz="2800" b="1" dirty="0">
                <a:solidFill>
                  <a:srgbClr val="000099"/>
                </a:solidFill>
              </a:rPr>
              <a:t>  (ЕНВД </a:t>
            </a:r>
            <a:r>
              <a:rPr lang="ru-RU" altLang="ru-RU" sz="2800" b="1" dirty="0" smtClean="0">
                <a:solidFill>
                  <a:srgbClr val="000099"/>
                </a:solidFill>
              </a:rPr>
              <a:t>/патент</a:t>
            </a:r>
            <a:r>
              <a:rPr lang="ru-RU" altLang="ru-RU" sz="2800" b="1" dirty="0">
                <a:solidFill>
                  <a:srgbClr val="000099"/>
                </a:solidFill>
              </a:rPr>
              <a:t>)</a:t>
            </a:r>
          </a:p>
          <a:p>
            <a:endParaRPr lang="en-US" sz="28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03275" y="365765"/>
            <a:ext cx="45719" cy="37623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1764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017915" y="261037"/>
            <a:ext cx="10645573" cy="595261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r>
              <a:rPr lang="ru-RU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Новая контрольно-кассовая техника (ККТ)</a:t>
            </a:r>
            <a:endParaRPr lang="en-US" sz="2800" dirty="0" smtClean="0">
              <a:solidFill>
                <a:srgbClr val="878688"/>
              </a:solidFill>
              <a:latin typeface="+mj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03275" y="365765"/>
            <a:ext cx="45719" cy="37623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803275" y="2020398"/>
            <a:ext cx="10548938" cy="285001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273050" indent="-273050">
              <a:lnSpc>
                <a:spcPct val="80000"/>
              </a:lnSpc>
              <a:spcBef>
                <a:spcPct val="40000"/>
              </a:spcBef>
              <a:spcAft>
                <a:spcPct val="0"/>
              </a:spcAft>
            </a:pPr>
            <a:r>
              <a:rPr lang="ru-RU" altLang="ru-RU" sz="2800" dirty="0">
                <a:solidFill>
                  <a:srgbClr val="00B050"/>
                </a:solidFill>
              </a:rPr>
              <a:t>С 1 февраля 2017 года на учет можно </a:t>
            </a:r>
            <a:r>
              <a:rPr lang="ru-RU" altLang="ru-RU" sz="2800" dirty="0"/>
              <a:t>будет поставить только ККТ нового образца, с 1 июля 2017 года необходимо применять только новую или модернизированную кассовую технику </a:t>
            </a:r>
            <a:endParaRPr lang="ru-RU" altLang="ru-RU" sz="2800" dirty="0" smtClean="0"/>
          </a:p>
          <a:p>
            <a:pPr marL="273050" indent="-273050">
              <a:lnSpc>
                <a:spcPct val="80000"/>
              </a:lnSpc>
              <a:spcBef>
                <a:spcPct val="40000"/>
              </a:spcBef>
              <a:spcAft>
                <a:spcPct val="0"/>
              </a:spcAft>
            </a:pPr>
            <a:r>
              <a:rPr lang="ru-RU" altLang="ru-RU" sz="2800" dirty="0"/>
              <a:t>Актуальный реестр ККТ, соответствующих требованиям 54-ФЗ, размещен на сайте ФНС </a:t>
            </a:r>
            <a:r>
              <a:rPr lang="ru-RU" altLang="ru-RU" sz="2800" dirty="0">
                <a:hlinkClick r:id="rId3"/>
              </a:rPr>
              <a:t>https://www.nalog.ru/rn77/related_activities/registries/reestrkkt/</a:t>
            </a:r>
            <a:endParaRPr lang="ru-RU" altLang="ru-RU" sz="2800" dirty="0"/>
          </a:p>
          <a:p>
            <a:pPr marL="273050" indent="-273050">
              <a:lnSpc>
                <a:spcPct val="80000"/>
              </a:lnSpc>
              <a:spcBef>
                <a:spcPct val="40000"/>
              </a:spcBef>
              <a:spcAft>
                <a:spcPct val="0"/>
              </a:spcAft>
            </a:pPr>
            <a:endParaRPr lang="ru-RU" altLang="ru-RU" sz="2800" dirty="0"/>
          </a:p>
        </p:txBody>
      </p:sp>
    </p:spTree>
    <p:extLst>
      <p:ext uri="{BB962C8B-B14F-4D97-AF65-F5344CB8AC3E}">
        <p14:creationId xmlns:p14="http://schemas.microsoft.com/office/powerpoint/2010/main" val="685902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017915" y="261037"/>
            <a:ext cx="10645573" cy="595261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r>
              <a:rPr lang="ru-RU" sz="2800" b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Новый элемент ККТ: фискальный накопитель (ФН)</a:t>
            </a:r>
            <a:endParaRPr lang="en-US" sz="2800" dirty="0" smtClean="0">
              <a:solidFill>
                <a:srgbClr val="878688"/>
              </a:solidFill>
              <a:latin typeface="+mj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03275" y="365765"/>
            <a:ext cx="45719" cy="37623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370114" y="1848044"/>
            <a:ext cx="11293374" cy="31947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381000" indent="-381000">
              <a:lnSpc>
                <a:spcPct val="80000"/>
              </a:lnSpc>
              <a:spcBef>
                <a:spcPct val="40000"/>
              </a:spcBef>
              <a:spcAft>
                <a:spcPct val="0"/>
              </a:spcAft>
            </a:pPr>
            <a:r>
              <a:rPr lang="ru-RU" altLang="ru-RU" sz="2800" b="1" dirty="0">
                <a:solidFill>
                  <a:srgbClr val="00B050"/>
                </a:solidFill>
              </a:rPr>
              <a:t>Фискальный накопитель (ФН)</a:t>
            </a:r>
            <a:r>
              <a:rPr lang="ru-RU" altLang="ru-RU" sz="2800" dirty="0">
                <a:solidFill>
                  <a:srgbClr val="00B050"/>
                </a:solidFill>
              </a:rPr>
              <a:t> </a:t>
            </a:r>
            <a:r>
              <a:rPr lang="ru-RU" altLang="ru-RU" sz="2800" dirty="0"/>
              <a:t>- шифровальное (криптографическое) средство защиты фискальных данных в опломбированном </a:t>
            </a:r>
            <a:r>
              <a:rPr lang="ru-RU" altLang="ru-RU" sz="2800" dirty="0" smtClean="0"/>
              <a:t>корпусе</a:t>
            </a:r>
            <a:endParaRPr lang="en-US" altLang="ru-RU" sz="2800" dirty="0" smtClean="0"/>
          </a:p>
          <a:p>
            <a:pPr marL="381000" indent="-381000">
              <a:lnSpc>
                <a:spcPct val="80000"/>
              </a:lnSpc>
              <a:spcBef>
                <a:spcPct val="40000"/>
              </a:spcBef>
              <a:spcAft>
                <a:spcPct val="0"/>
              </a:spcAft>
            </a:pPr>
            <a:r>
              <a:rPr lang="ru-RU" altLang="ru-RU" sz="2800" dirty="0"/>
              <a:t>Актуальный реестры фискальных накопителей размещен на сайте </a:t>
            </a:r>
            <a:r>
              <a:rPr lang="ru-RU" altLang="ru-RU" sz="2800" dirty="0" smtClean="0"/>
              <a:t>ФНС</a:t>
            </a:r>
          </a:p>
          <a:p>
            <a:pPr marL="381000" indent="-381000">
              <a:lnSpc>
                <a:spcPct val="80000"/>
              </a:lnSpc>
              <a:spcBef>
                <a:spcPct val="40000"/>
              </a:spcBef>
              <a:spcAft>
                <a:spcPct val="0"/>
              </a:spcAft>
            </a:pPr>
            <a:r>
              <a:rPr lang="ru-RU" altLang="ru-RU" sz="2800" dirty="0" smtClean="0">
                <a:hlinkClick r:id="rId3"/>
              </a:rPr>
              <a:t>https</a:t>
            </a:r>
            <a:r>
              <a:rPr lang="ru-RU" altLang="ru-RU" sz="2800" dirty="0">
                <a:hlinkClick r:id="rId3"/>
              </a:rPr>
              <a:t>://www.nalog.ru/rn77/related_activities/registries/reestr_fiscal/</a:t>
            </a:r>
            <a:endParaRPr lang="ru-RU" altLang="ru-RU" sz="2800" dirty="0"/>
          </a:p>
          <a:p>
            <a:pPr marL="381000" indent="-381000">
              <a:lnSpc>
                <a:spcPct val="80000"/>
              </a:lnSpc>
              <a:spcBef>
                <a:spcPct val="40000"/>
              </a:spcBef>
              <a:spcAft>
                <a:spcPct val="0"/>
              </a:spcAft>
            </a:pPr>
            <a:r>
              <a:rPr lang="ru-RU" altLang="ru-RU" sz="2800" dirty="0"/>
              <a:t>Примерная стоимость ФН – 6 000 руб. </a:t>
            </a:r>
          </a:p>
          <a:p>
            <a:pPr marL="381000" indent="-381000">
              <a:lnSpc>
                <a:spcPct val="80000"/>
              </a:lnSpc>
              <a:spcBef>
                <a:spcPct val="40000"/>
              </a:spcBef>
              <a:spcAft>
                <a:spcPct val="0"/>
              </a:spcAft>
            </a:pPr>
            <a:r>
              <a:rPr lang="ru-RU" altLang="ru-RU" sz="2800" dirty="0"/>
              <a:t>Сроки действия ФН зависят от интенсивности и режима использования и составляют от 13 до 36 месяцев</a:t>
            </a:r>
            <a:endParaRPr lang="en-US" altLang="ru-RU" sz="2800" dirty="0" smtClean="0"/>
          </a:p>
        </p:txBody>
      </p:sp>
    </p:spTree>
    <p:extLst>
      <p:ext uri="{BB962C8B-B14F-4D97-AF65-F5344CB8AC3E}">
        <p14:creationId xmlns:p14="http://schemas.microsoft.com/office/powerpoint/2010/main" val="3713634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956330" y="272866"/>
            <a:ext cx="10645573" cy="595261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r>
              <a:rPr lang="ru-RU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Новый участник процесса – оператор фискальных данных (ОФД)</a:t>
            </a:r>
            <a:endParaRPr lang="en-US" sz="2800" dirty="0" smtClean="0">
              <a:solidFill>
                <a:srgbClr val="878688"/>
              </a:solidFill>
              <a:latin typeface="+mj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03275" y="365765"/>
            <a:ext cx="45719" cy="37623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956330" y="2041944"/>
            <a:ext cx="10548938" cy="280692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273050" indent="-273050">
              <a:lnSpc>
                <a:spcPct val="90000"/>
              </a:lnSpc>
            </a:pPr>
            <a:r>
              <a:rPr lang="ru-RU" altLang="ru-RU" sz="2800" dirty="0"/>
              <a:t>Актуальный реестр ОФД опубликован на сайте ФНС РФ - </a:t>
            </a:r>
            <a:r>
              <a:rPr lang="ru-RU" altLang="ru-RU" sz="2800" dirty="0">
                <a:hlinkClick r:id="rId3"/>
              </a:rPr>
              <a:t>https://www.nalog.ru/rn77/related_activities/registries/fiscaloperators</a:t>
            </a:r>
            <a:r>
              <a:rPr lang="ru-RU" altLang="ru-RU" sz="2800" dirty="0" smtClean="0">
                <a:hlinkClick r:id="rId3"/>
              </a:rPr>
              <a:t>/</a:t>
            </a:r>
            <a:endParaRPr lang="ru-RU" altLang="ru-RU" sz="2800" dirty="0" smtClean="0"/>
          </a:p>
          <a:p>
            <a:pPr marL="273050" indent="-273050">
              <a:lnSpc>
                <a:spcPct val="90000"/>
              </a:lnSpc>
            </a:pPr>
            <a:endParaRPr lang="ru-RU" altLang="ru-RU" sz="2800" dirty="0"/>
          </a:p>
          <a:p>
            <a:pPr marL="273050" indent="-273050">
              <a:lnSpc>
                <a:spcPct val="90000"/>
              </a:lnSpc>
            </a:pPr>
            <a:r>
              <a:rPr lang="ru-RU" altLang="ru-RU" sz="2800" dirty="0">
                <a:solidFill>
                  <a:srgbClr val="FF0000"/>
                </a:solidFill>
              </a:rPr>
              <a:t>Каждая организация</a:t>
            </a:r>
            <a:r>
              <a:rPr lang="ru-RU" altLang="ru-RU" sz="2800" dirty="0"/>
              <a:t>, использующая ККТ, </a:t>
            </a:r>
            <a:r>
              <a:rPr lang="ru-RU" altLang="ru-RU" sz="2800" dirty="0">
                <a:solidFill>
                  <a:srgbClr val="FF0000"/>
                </a:solidFill>
              </a:rPr>
              <a:t>обязана заключить </a:t>
            </a:r>
            <a:r>
              <a:rPr lang="ru-RU" altLang="ru-RU" sz="2800" dirty="0"/>
              <a:t>договор с выбранным ОФД, ориентировочная годовая стоимость договора – </a:t>
            </a:r>
            <a:r>
              <a:rPr lang="ru-RU" altLang="ru-RU" sz="2800" dirty="0" smtClean="0"/>
              <a:t>3 </a:t>
            </a:r>
            <a:r>
              <a:rPr lang="ru-RU" altLang="ru-RU" sz="2800" dirty="0"/>
              <a:t>000 руб. </a:t>
            </a:r>
          </a:p>
        </p:txBody>
      </p:sp>
    </p:spTree>
    <p:extLst>
      <p:ext uri="{BB962C8B-B14F-4D97-AF65-F5344CB8AC3E}">
        <p14:creationId xmlns:p14="http://schemas.microsoft.com/office/powerpoint/2010/main" val="1492719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956330" y="272866"/>
            <a:ext cx="10645573" cy="4930505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r>
              <a:rPr lang="ru-RU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Новые обязательные реквизиты кассовых чеков и бланков строгой отчетности </a:t>
            </a:r>
            <a:endParaRPr lang="ru-RU" sz="2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endParaRPr lang="ru-RU" sz="28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endParaRPr lang="ru-RU" sz="2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endParaRPr lang="ru-RU" altLang="ru-RU" sz="2800" dirty="0" smtClean="0">
              <a:solidFill>
                <a:srgbClr val="00B050"/>
              </a:solidFill>
            </a:endParaRPr>
          </a:p>
          <a:p>
            <a:endParaRPr lang="ru-RU" altLang="ru-RU" sz="2800" dirty="0">
              <a:solidFill>
                <a:srgbClr val="00B050"/>
              </a:solidFill>
            </a:endParaRPr>
          </a:p>
          <a:p>
            <a:r>
              <a:rPr lang="ru-RU" altLang="ru-RU" sz="2800" dirty="0" smtClean="0">
                <a:solidFill>
                  <a:srgbClr val="00B050"/>
                </a:solidFill>
              </a:rPr>
              <a:t>Какая информация будет передаваться в ФНС</a:t>
            </a:r>
            <a:endParaRPr lang="en-US" sz="2800" dirty="0" smtClean="0">
              <a:solidFill>
                <a:srgbClr val="878688"/>
              </a:solidFill>
              <a:latin typeface="+mj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03275" y="365765"/>
            <a:ext cx="45719" cy="37623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5872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956330" y="272866"/>
            <a:ext cx="10645573" cy="595261"/>
          </a:xfrm>
          <a:prstGeom prst="rect">
            <a:avLst/>
          </a:prstGeom>
          <a:noFill/>
        </p:spPr>
        <p:txBody>
          <a:bodyPr wrap="square" rtlCol="0" anchor="t">
            <a:normAutofit/>
          </a:bodyPr>
          <a:lstStyle/>
          <a:p>
            <a:r>
              <a:rPr lang="ru-RU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Нормативная информация обновляется постоянно</a:t>
            </a:r>
            <a:endParaRPr lang="en-US" sz="2800" dirty="0" smtClean="0">
              <a:solidFill>
                <a:srgbClr val="878688"/>
              </a:solidFill>
              <a:latin typeface="+mj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03275" y="365765"/>
            <a:ext cx="45719" cy="37623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956330" y="1312514"/>
            <a:ext cx="10548938" cy="426578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449263" lvl="0" indent="-449263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Font typeface="Arial" panose="020B0604020202020204" pitchFamily="34" charset="0"/>
              <a:buChar char="•"/>
            </a:pPr>
            <a:r>
              <a:rPr lang="ru-RU" altLang="ru-RU" sz="2200" kern="0" dirty="0">
                <a:solidFill>
                  <a:srgbClr val="000000"/>
                </a:solidFill>
                <a:latin typeface="Arial"/>
                <a:cs typeface="Arial"/>
              </a:rPr>
              <a:t>Информационная система 1С:ИТС – справочник «Контрольно-кассовая техника» - </a:t>
            </a:r>
            <a:r>
              <a:rPr lang="ru-RU" altLang="ru-RU" sz="2200" kern="0" dirty="0">
                <a:solidFill>
                  <a:srgbClr val="00B050"/>
                </a:solidFill>
                <a:latin typeface="Arial"/>
                <a:cs typeface="Arial"/>
                <a:hlinkClick r:id="rId3"/>
              </a:rPr>
              <a:t>https://its.1c.ru/db/kkt</a:t>
            </a:r>
            <a:endParaRPr lang="ru-RU" altLang="ru-RU" sz="2200" kern="0" dirty="0">
              <a:solidFill>
                <a:srgbClr val="00B050"/>
              </a:solidFill>
              <a:latin typeface="Arial"/>
              <a:cs typeface="Arial"/>
            </a:endParaRPr>
          </a:p>
          <a:p>
            <a:pPr marL="987425" lvl="1" indent="-358775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30000"/>
              </a:spcAft>
              <a:buClr>
                <a:srgbClr val="CC3300"/>
              </a:buClr>
              <a:buFont typeface="Arial" panose="020B0604020202020204" pitchFamily="34" charset="0"/>
              <a:buChar char="•"/>
            </a:pPr>
            <a:r>
              <a:rPr lang="ru-RU" altLang="ru-RU" kern="0" dirty="0">
                <a:solidFill>
                  <a:srgbClr val="000000"/>
                </a:solidFill>
                <a:latin typeface="Arial"/>
                <a:cs typeface="Arial"/>
              </a:rPr>
              <a:t>Узнать о новых требованиях законодателя к кассовой технике, а также сроках и особенностях перехода на онлайн-кассы можно в новых статьях 1С:ИТС:</a:t>
            </a:r>
          </a:p>
          <a:p>
            <a:pPr marL="1357313" lvl="2" indent="-1905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Arial" panose="020B0604020202020204" pitchFamily="34" charset="0"/>
              <a:buChar char="•"/>
            </a:pPr>
            <a:r>
              <a:rPr lang="ru-RU" altLang="ru-RU" sz="1700" kern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ru-RU" altLang="ru-RU" sz="1700" kern="0" dirty="0">
                <a:solidFill>
                  <a:srgbClr val="000000"/>
                </a:solidFill>
                <a:latin typeface="Arial"/>
                <a:cs typeface="Arial"/>
                <a:hlinkClick r:id="rId4"/>
              </a:rPr>
              <a:t>Сроки перехода на онлайн-кассы</a:t>
            </a:r>
            <a:r>
              <a:rPr lang="ru-RU" altLang="ru-RU" sz="1700" kern="0" dirty="0">
                <a:solidFill>
                  <a:srgbClr val="000000"/>
                </a:solidFill>
                <a:latin typeface="Arial"/>
                <a:cs typeface="Arial"/>
              </a:rPr>
              <a:t>;</a:t>
            </a:r>
          </a:p>
          <a:p>
            <a:pPr marL="1357313" lvl="2" indent="-1905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Arial" panose="020B0604020202020204" pitchFamily="34" charset="0"/>
              <a:buChar char="•"/>
            </a:pPr>
            <a:r>
              <a:rPr lang="ru-RU" altLang="ru-RU" sz="1700" kern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ru-RU" altLang="ru-RU" sz="1700" kern="0" dirty="0">
                <a:solidFill>
                  <a:srgbClr val="000000"/>
                </a:solidFill>
                <a:latin typeface="Arial"/>
                <a:cs typeface="Arial"/>
                <a:hlinkClick r:id="rId5"/>
              </a:rPr>
              <a:t>Требования к онлайн-кассе</a:t>
            </a:r>
            <a:r>
              <a:rPr lang="ru-RU" altLang="ru-RU" sz="1700" kern="0" dirty="0">
                <a:solidFill>
                  <a:srgbClr val="000000"/>
                </a:solidFill>
                <a:latin typeface="Arial"/>
                <a:cs typeface="Arial"/>
              </a:rPr>
              <a:t>;</a:t>
            </a:r>
          </a:p>
          <a:p>
            <a:pPr marL="1357313" lvl="2" indent="-1905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Arial" panose="020B0604020202020204" pitchFamily="34" charset="0"/>
              <a:buChar char="•"/>
            </a:pPr>
            <a:r>
              <a:rPr lang="ru-RU" altLang="ru-RU" sz="1700" kern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ru-RU" altLang="ru-RU" sz="1700" kern="0" dirty="0">
                <a:solidFill>
                  <a:srgbClr val="000000"/>
                </a:solidFill>
                <a:latin typeface="Arial"/>
                <a:cs typeface="Arial"/>
                <a:hlinkClick r:id="rId6"/>
              </a:rPr>
              <a:t>Регистрация онлайн-кассы</a:t>
            </a:r>
            <a:r>
              <a:rPr lang="ru-RU" altLang="ru-RU" sz="1700" kern="0" dirty="0">
                <a:solidFill>
                  <a:srgbClr val="000000"/>
                </a:solidFill>
                <a:latin typeface="Arial"/>
                <a:cs typeface="Arial"/>
              </a:rPr>
              <a:t>;</a:t>
            </a:r>
          </a:p>
          <a:p>
            <a:pPr marL="1357313" lvl="2" indent="-1905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20000"/>
              </a:spcAft>
              <a:buClr>
                <a:srgbClr val="CC0000"/>
              </a:buClr>
              <a:buFont typeface="Arial" panose="020B0604020202020204" pitchFamily="34" charset="0"/>
              <a:buChar char="•"/>
            </a:pPr>
            <a:r>
              <a:rPr lang="ru-RU" altLang="ru-RU" sz="1700" kern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ru-RU" altLang="ru-RU" sz="1700" kern="0" dirty="0">
                <a:solidFill>
                  <a:srgbClr val="000000"/>
                </a:solidFill>
                <a:latin typeface="Arial"/>
                <a:cs typeface="Arial"/>
                <a:hlinkClick r:id="rId7"/>
              </a:rPr>
              <a:t>Перерегистрация онлайн-кассы</a:t>
            </a:r>
            <a:r>
              <a:rPr lang="ru-RU" altLang="ru-RU" sz="1700" kern="0" dirty="0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  <a:p>
            <a:pPr marL="987425" lvl="1" indent="-358775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30000"/>
              </a:spcAft>
              <a:buClr>
                <a:srgbClr val="CC3300"/>
              </a:buClr>
              <a:buFont typeface="Arial" panose="020B0604020202020204" pitchFamily="34" charset="0"/>
              <a:buChar char="•"/>
            </a:pPr>
            <a:r>
              <a:rPr lang="ru-RU" altLang="ru-RU" kern="0" dirty="0">
                <a:solidFill>
                  <a:srgbClr val="000000"/>
                </a:solidFill>
                <a:latin typeface="Arial"/>
                <a:cs typeface="Arial"/>
              </a:rPr>
              <a:t>Справочник доступен всем пользователям 1С:ИТС ПРОФ</a:t>
            </a:r>
          </a:p>
          <a:p>
            <a:pPr marL="987425" lvl="1" indent="-358775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30000"/>
              </a:spcAft>
              <a:buClr>
                <a:srgbClr val="CC3300"/>
              </a:buClr>
              <a:buFont typeface="Arial" panose="020B0604020202020204" pitchFamily="34" charset="0"/>
              <a:buChar char="•"/>
            </a:pPr>
            <a:r>
              <a:rPr lang="ru-RU" altLang="ru-RU" kern="0" dirty="0">
                <a:solidFill>
                  <a:srgbClr val="000000"/>
                </a:solidFill>
                <a:latin typeface="Arial"/>
                <a:cs typeface="Arial"/>
              </a:rPr>
              <a:t>Каждый желающий может получить пробный доступ ко всем материалам на 7 дней (тест-драйв)</a:t>
            </a:r>
          </a:p>
          <a:p>
            <a:pPr marL="449263" lvl="0" indent="-449263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50000"/>
              </a:spcAft>
              <a:buClr>
                <a:srgbClr val="CC0000"/>
              </a:buClr>
              <a:buFont typeface="Arial" panose="020B0604020202020204" pitchFamily="34" charset="0"/>
              <a:buChar char="•"/>
            </a:pPr>
            <a:r>
              <a:rPr lang="ru-RU" altLang="ru-RU" sz="2200" kern="0" dirty="0">
                <a:solidFill>
                  <a:srgbClr val="000000"/>
                </a:solidFill>
                <a:latin typeface="Arial"/>
                <a:cs typeface="Arial"/>
              </a:rPr>
              <a:t>Раздел </a:t>
            </a:r>
            <a:r>
              <a:rPr lang="ru-RU" altLang="ru-RU" sz="2200" kern="0" dirty="0">
                <a:solidFill>
                  <a:srgbClr val="00B050"/>
                </a:solidFill>
                <a:latin typeface="Arial"/>
                <a:cs typeface="Arial"/>
                <a:hlinkClick r:id="rId8"/>
              </a:rPr>
              <a:t>http://1c.ru/kkt</a:t>
            </a:r>
            <a:r>
              <a:rPr lang="ru-RU" altLang="ru-RU" sz="2200" kern="0" dirty="0">
                <a:solidFill>
                  <a:srgbClr val="00B050"/>
                </a:solidFill>
                <a:latin typeface="Arial"/>
                <a:cs typeface="Arial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562394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7797</TotalTime>
  <Words>1588</Words>
  <Application>Microsoft Office PowerPoint</Application>
  <PresentationFormat>Произвольный</PresentationFormat>
  <Paragraphs>242</Paragraphs>
  <Slides>16</Slides>
  <Notes>16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Microsoft Office</dc:creator>
  <cp:lastModifiedBy>Ольга А.. Бабкина</cp:lastModifiedBy>
  <cp:revision>245</cp:revision>
  <dcterms:created xsi:type="dcterms:W3CDTF">2016-03-23T06:04:08Z</dcterms:created>
  <dcterms:modified xsi:type="dcterms:W3CDTF">2016-11-09T10:13:42Z</dcterms:modified>
</cp:coreProperties>
</file>